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sldIdLst>
    <p:sldId id="270" r:id="rId2"/>
    <p:sldId id="271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</p:sldIdLst>
  <p:sldSz cx="12960350" cy="1296035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8D1B8DC-3A99-4BBB-A6EB-F3170F3B8D96}">
          <p14:sldIdLst>
            <p14:sldId id="270"/>
            <p14:sldId id="271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</p14:sldIdLst>
        </p14:section>
        <p14:section name="Untitled Section" id="{5E101B88-A998-4B41-BCFF-54EBF32F4337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D8CA"/>
    <a:srgbClr val="FDF9F2"/>
    <a:srgbClr val="0A3852"/>
    <a:srgbClr val="1A3B8C"/>
    <a:srgbClr val="FF0000"/>
    <a:srgbClr val="3E58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6541" autoAdjust="0"/>
    <p:restoredTop sz="94660"/>
  </p:normalViewPr>
  <p:slideViewPr>
    <p:cSldViewPr snapToGrid="0">
      <p:cViewPr varScale="1">
        <p:scale>
          <a:sx n="47" d="100"/>
          <a:sy n="47" d="100"/>
        </p:scale>
        <p:origin x="197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3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AB1137-FBAE-4529-80AF-6DFB27D3E0C9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14713" y="857250"/>
            <a:ext cx="2314575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E6BAD8-10C0-4A1A-AA2F-61AEED371E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7656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1pPr>
    <a:lvl2pPr marL="622081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2pPr>
    <a:lvl3pPr marL="1244161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3pPr>
    <a:lvl4pPr marL="1866243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4pPr>
    <a:lvl5pPr marL="2488324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5pPr>
    <a:lvl6pPr marL="3110405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6pPr>
    <a:lvl7pPr marL="3732485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7pPr>
    <a:lvl8pPr marL="4354566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8pPr>
    <a:lvl9pPr marL="4976648" algn="l" defTabSz="12441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2026" y="2121058"/>
            <a:ext cx="11016298" cy="4512122"/>
          </a:xfrm>
        </p:spPr>
        <p:txBody>
          <a:bodyPr anchor="b"/>
          <a:lstStyle>
            <a:lvl1pPr algn="ctr">
              <a:defRPr sz="85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0044" y="6807185"/>
            <a:ext cx="9720263" cy="3129084"/>
          </a:xfrm>
        </p:spPr>
        <p:txBody>
          <a:bodyPr/>
          <a:lstStyle>
            <a:lvl1pPr marL="0" indent="0" algn="ctr">
              <a:buNone/>
              <a:defRPr sz="3402"/>
            </a:lvl1pPr>
            <a:lvl2pPr marL="648035" indent="0" algn="ctr">
              <a:buNone/>
              <a:defRPr sz="2835"/>
            </a:lvl2pPr>
            <a:lvl3pPr marL="1296071" indent="0" algn="ctr">
              <a:buNone/>
              <a:defRPr sz="2551"/>
            </a:lvl3pPr>
            <a:lvl4pPr marL="1944106" indent="0" algn="ctr">
              <a:buNone/>
              <a:defRPr sz="2268"/>
            </a:lvl4pPr>
            <a:lvl5pPr marL="2592141" indent="0" algn="ctr">
              <a:buNone/>
              <a:defRPr sz="2268"/>
            </a:lvl5pPr>
            <a:lvl6pPr marL="3240176" indent="0" algn="ctr">
              <a:buNone/>
              <a:defRPr sz="2268"/>
            </a:lvl6pPr>
            <a:lvl7pPr marL="3888212" indent="0" algn="ctr">
              <a:buNone/>
              <a:defRPr sz="2268"/>
            </a:lvl7pPr>
            <a:lvl8pPr marL="4536247" indent="0" algn="ctr">
              <a:buNone/>
              <a:defRPr sz="2268"/>
            </a:lvl8pPr>
            <a:lvl9pPr marL="5184282" indent="0" algn="ctr">
              <a:buNone/>
              <a:defRPr sz="22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9003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9412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4751" y="690018"/>
            <a:ext cx="2794575" cy="109832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1025" y="690018"/>
            <a:ext cx="8221722" cy="1098329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6061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3089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4275" y="3231091"/>
            <a:ext cx="11178302" cy="5391145"/>
          </a:xfrm>
        </p:spPr>
        <p:txBody>
          <a:bodyPr anchor="b"/>
          <a:lstStyle>
            <a:lvl1pPr>
              <a:defRPr sz="850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275" y="8673238"/>
            <a:ext cx="11178302" cy="2835076"/>
          </a:xfrm>
        </p:spPr>
        <p:txBody>
          <a:bodyPr/>
          <a:lstStyle>
            <a:lvl1pPr marL="0" indent="0">
              <a:buNone/>
              <a:defRPr sz="3402">
                <a:solidFill>
                  <a:schemeClr val="tx1"/>
                </a:solidFill>
              </a:defRPr>
            </a:lvl1pPr>
            <a:lvl2pPr marL="648035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2pPr>
            <a:lvl3pPr marL="1296071" indent="0">
              <a:buNone/>
              <a:defRPr sz="2551">
                <a:solidFill>
                  <a:schemeClr val="tx1">
                    <a:tint val="75000"/>
                  </a:schemeClr>
                </a:solidFill>
              </a:defRPr>
            </a:lvl3pPr>
            <a:lvl4pPr marL="1944106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4pPr>
            <a:lvl5pPr marL="2592141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5pPr>
            <a:lvl6pPr marL="3240176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6pPr>
            <a:lvl7pPr marL="3888212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7pPr>
            <a:lvl8pPr marL="4536247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8pPr>
            <a:lvl9pPr marL="5184282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7299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024" y="3450093"/>
            <a:ext cx="5508149" cy="822322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61177" y="3450093"/>
            <a:ext cx="5508149" cy="822322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4470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690021"/>
            <a:ext cx="11178302" cy="25050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2713" y="3177087"/>
            <a:ext cx="5482835" cy="1557041"/>
          </a:xfrm>
        </p:spPr>
        <p:txBody>
          <a:bodyPr anchor="b"/>
          <a:lstStyle>
            <a:lvl1pPr marL="0" indent="0">
              <a:buNone/>
              <a:defRPr sz="3402" b="1"/>
            </a:lvl1pPr>
            <a:lvl2pPr marL="648035" indent="0">
              <a:buNone/>
              <a:defRPr sz="2835" b="1"/>
            </a:lvl2pPr>
            <a:lvl3pPr marL="1296071" indent="0">
              <a:buNone/>
              <a:defRPr sz="2551" b="1"/>
            </a:lvl3pPr>
            <a:lvl4pPr marL="1944106" indent="0">
              <a:buNone/>
              <a:defRPr sz="2268" b="1"/>
            </a:lvl4pPr>
            <a:lvl5pPr marL="2592141" indent="0">
              <a:buNone/>
              <a:defRPr sz="2268" b="1"/>
            </a:lvl5pPr>
            <a:lvl6pPr marL="3240176" indent="0">
              <a:buNone/>
              <a:defRPr sz="2268" b="1"/>
            </a:lvl6pPr>
            <a:lvl7pPr marL="3888212" indent="0">
              <a:buNone/>
              <a:defRPr sz="2268" b="1"/>
            </a:lvl7pPr>
            <a:lvl8pPr marL="4536247" indent="0">
              <a:buNone/>
              <a:defRPr sz="2268" b="1"/>
            </a:lvl8pPr>
            <a:lvl9pPr marL="5184282" indent="0">
              <a:buNone/>
              <a:defRPr sz="22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2713" y="4734128"/>
            <a:ext cx="5482835" cy="6963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61178" y="3177087"/>
            <a:ext cx="5509837" cy="1557041"/>
          </a:xfrm>
        </p:spPr>
        <p:txBody>
          <a:bodyPr anchor="b"/>
          <a:lstStyle>
            <a:lvl1pPr marL="0" indent="0">
              <a:buNone/>
              <a:defRPr sz="3402" b="1"/>
            </a:lvl1pPr>
            <a:lvl2pPr marL="648035" indent="0">
              <a:buNone/>
              <a:defRPr sz="2835" b="1"/>
            </a:lvl2pPr>
            <a:lvl3pPr marL="1296071" indent="0">
              <a:buNone/>
              <a:defRPr sz="2551" b="1"/>
            </a:lvl3pPr>
            <a:lvl4pPr marL="1944106" indent="0">
              <a:buNone/>
              <a:defRPr sz="2268" b="1"/>
            </a:lvl4pPr>
            <a:lvl5pPr marL="2592141" indent="0">
              <a:buNone/>
              <a:defRPr sz="2268" b="1"/>
            </a:lvl5pPr>
            <a:lvl6pPr marL="3240176" indent="0">
              <a:buNone/>
              <a:defRPr sz="2268" b="1"/>
            </a:lvl6pPr>
            <a:lvl7pPr marL="3888212" indent="0">
              <a:buNone/>
              <a:defRPr sz="2268" b="1"/>
            </a:lvl7pPr>
            <a:lvl8pPr marL="4536247" indent="0">
              <a:buNone/>
              <a:defRPr sz="2268" b="1"/>
            </a:lvl8pPr>
            <a:lvl9pPr marL="5184282" indent="0">
              <a:buNone/>
              <a:defRPr sz="22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61178" y="4734128"/>
            <a:ext cx="5509837" cy="69631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929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4133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6838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864023"/>
            <a:ext cx="4180050" cy="3024082"/>
          </a:xfrm>
        </p:spPr>
        <p:txBody>
          <a:bodyPr anchor="b"/>
          <a:lstStyle>
            <a:lvl1pPr>
              <a:defRPr sz="4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9837" y="1866053"/>
            <a:ext cx="6561177" cy="9210249"/>
          </a:xfrm>
        </p:spPr>
        <p:txBody>
          <a:bodyPr/>
          <a:lstStyle>
            <a:lvl1pPr>
              <a:defRPr sz="4536"/>
            </a:lvl1pPr>
            <a:lvl2pPr>
              <a:defRPr sz="3969"/>
            </a:lvl2pPr>
            <a:lvl3pPr>
              <a:defRPr sz="3402"/>
            </a:lvl3pPr>
            <a:lvl4pPr>
              <a:defRPr sz="2835"/>
            </a:lvl4pPr>
            <a:lvl5pPr>
              <a:defRPr sz="2835"/>
            </a:lvl5pPr>
            <a:lvl6pPr>
              <a:defRPr sz="2835"/>
            </a:lvl6pPr>
            <a:lvl7pPr>
              <a:defRPr sz="2835"/>
            </a:lvl7pPr>
            <a:lvl8pPr>
              <a:defRPr sz="2835"/>
            </a:lvl8pPr>
            <a:lvl9pPr>
              <a:defRPr sz="2835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712" y="3888105"/>
            <a:ext cx="4180050" cy="7203195"/>
          </a:xfrm>
        </p:spPr>
        <p:txBody>
          <a:bodyPr/>
          <a:lstStyle>
            <a:lvl1pPr marL="0" indent="0">
              <a:buNone/>
              <a:defRPr sz="2268"/>
            </a:lvl1pPr>
            <a:lvl2pPr marL="648035" indent="0">
              <a:buNone/>
              <a:defRPr sz="1984"/>
            </a:lvl2pPr>
            <a:lvl3pPr marL="1296071" indent="0">
              <a:buNone/>
              <a:defRPr sz="1701"/>
            </a:lvl3pPr>
            <a:lvl4pPr marL="1944106" indent="0">
              <a:buNone/>
              <a:defRPr sz="1417"/>
            </a:lvl4pPr>
            <a:lvl5pPr marL="2592141" indent="0">
              <a:buNone/>
              <a:defRPr sz="1417"/>
            </a:lvl5pPr>
            <a:lvl6pPr marL="3240176" indent="0">
              <a:buNone/>
              <a:defRPr sz="1417"/>
            </a:lvl6pPr>
            <a:lvl7pPr marL="3888212" indent="0">
              <a:buNone/>
              <a:defRPr sz="1417"/>
            </a:lvl7pPr>
            <a:lvl8pPr marL="4536247" indent="0">
              <a:buNone/>
              <a:defRPr sz="1417"/>
            </a:lvl8pPr>
            <a:lvl9pPr marL="5184282" indent="0">
              <a:buNone/>
              <a:defRPr sz="141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464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712" y="864023"/>
            <a:ext cx="4180050" cy="3024082"/>
          </a:xfrm>
        </p:spPr>
        <p:txBody>
          <a:bodyPr anchor="b"/>
          <a:lstStyle>
            <a:lvl1pPr>
              <a:defRPr sz="4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09837" y="1866053"/>
            <a:ext cx="6561177" cy="9210249"/>
          </a:xfrm>
        </p:spPr>
        <p:txBody>
          <a:bodyPr anchor="t"/>
          <a:lstStyle>
            <a:lvl1pPr marL="0" indent="0">
              <a:buNone/>
              <a:defRPr sz="4536"/>
            </a:lvl1pPr>
            <a:lvl2pPr marL="648035" indent="0">
              <a:buNone/>
              <a:defRPr sz="3969"/>
            </a:lvl2pPr>
            <a:lvl3pPr marL="1296071" indent="0">
              <a:buNone/>
              <a:defRPr sz="3402"/>
            </a:lvl3pPr>
            <a:lvl4pPr marL="1944106" indent="0">
              <a:buNone/>
              <a:defRPr sz="2835"/>
            </a:lvl4pPr>
            <a:lvl5pPr marL="2592141" indent="0">
              <a:buNone/>
              <a:defRPr sz="2835"/>
            </a:lvl5pPr>
            <a:lvl6pPr marL="3240176" indent="0">
              <a:buNone/>
              <a:defRPr sz="2835"/>
            </a:lvl6pPr>
            <a:lvl7pPr marL="3888212" indent="0">
              <a:buNone/>
              <a:defRPr sz="2835"/>
            </a:lvl7pPr>
            <a:lvl8pPr marL="4536247" indent="0">
              <a:buNone/>
              <a:defRPr sz="2835"/>
            </a:lvl8pPr>
            <a:lvl9pPr marL="5184282" indent="0">
              <a:buNone/>
              <a:defRPr sz="283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2712" y="3888105"/>
            <a:ext cx="4180050" cy="7203195"/>
          </a:xfrm>
        </p:spPr>
        <p:txBody>
          <a:bodyPr/>
          <a:lstStyle>
            <a:lvl1pPr marL="0" indent="0">
              <a:buNone/>
              <a:defRPr sz="2268"/>
            </a:lvl1pPr>
            <a:lvl2pPr marL="648035" indent="0">
              <a:buNone/>
              <a:defRPr sz="1984"/>
            </a:lvl2pPr>
            <a:lvl3pPr marL="1296071" indent="0">
              <a:buNone/>
              <a:defRPr sz="1701"/>
            </a:lvl3pPr>
            <a:lvl4pPr marL="1944106" indent="0">
              <a:buNone/>
              <a:defRPr sz="1417"/>
            </a:lvl4pPr>
            <a:lvl5pPr marL="2592141" indent="0">
              <a:buNone/>
              <a:defRPr sz="1417"/>
            </a:lvl5pPr>
            <a:lvl6pPr marL="3240176" indent="0">
              <a:buNone/>
              <a:defRPr sz="1417"/>
            </a:lvl6pPr>
            <a:lvl7pPr marL="3888212" indent="0">
              <a:buNone/>
              <a:defRPr sz="1417"/>
            </a:lvl7pPr>
            <a:lvl8pPr marL="4536247" indent="0">
              <a:buNone/>
              <a:defRPr sz="1417"/>
            </a:lvl8pPr>
            <a:lvl9pPr marL="5184282" indent="0">
              <a:buNone/>
              <a:defRPr sz="141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021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024" y="690021"/>
            <a:ext cx="11178302" cy="25050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024" y="3450093"/>
            <a:ext cx="11178302" cy="82232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1024" y="12012327"/>
            <a:ext cx="2916079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5144C-DA75-4678-B6B2-EA866E26F28A}" type="datetimeFigureOut">
              <a:rPr lang="en-GB" smtClean="0"/>
              <a:t>16/04/2017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93116" y="12012327"/>
            <a:ext cx="4374118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53247" y="12012327"/>
            <a:ext cx="2916079" cy="6900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38887-3C53-42B0-A366-756BA76BF38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859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296071" rtl="0" eaLnBrk="1" latinLnBrk="0" hangingPunct="1">
        <a:lnSpc>
          <a:spcPct val="90000"/>
        </a:lnSpc>
        <a:spcBef>
          <a:spcPct val="0"/>
        </a:spcBef>
        <a:buNone/>
        <a:defRPr sz="62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4018" indent="-324018" algn="l" defTabSz="1296071" rtl="0" eaLnBrk="1" latinLnBrk="0" hangingPunct="1">
        <a:lnSpc>
          <a:spcPct val="90000"/>
        </a:lnSpc>
        <a:spcBef>
          <a:spcPts val="1417"/>
        </a:spcBef>
        <a:buFont typeface="Arial" panose="020B0604020202020204" pitchFamily="34" charset="0"/>
        <a:buChar char="•"/>
        <a:defRPr sz="3969" kern="1200">
          <a:solidFill>
            <a:schemeClr val="tx1"/>
          </a:solidFill>
          <a:latin typeface="+mn-lt"/>
          <a:ea typeface="+mn-ea"/>
          <a:cs typeface="+mn-cs"/>
        </a:defRPr>
      </a:lvl1pPr>
      <a:lvl2pPr marL="972053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3402" kern="1200">
          <a:solidFill>
            <a:schemeClr val="tx1"/>
          </a:solidFill>
          <a:latin typeface="+mn-lt"/>
          <a:ea typeface="+mn-ea"/>
          <a:cs typeface="+mn-cs"/>
        </a:defRPr>
      </a:lvl2pPr>
      <a:lvl3pPr marL="1620088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268123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4pPr>
      <a:lvl5pPr marL="2916159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5pPr>
      <a:lvl6pPr marL="3564194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6pPr>
      <a:lvl7pPr marL="4212229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7pPr>
      <a:lvl8pPr marL="4860265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8pPr>
      <a:lvl9pPr marL="5508300" indent="-324018" algn="l" defTabSz="1296071" rtl="0" eaLnBrk="1" latinLnBrk="0" hangingPunct="1">
        <a:lnSpc>
          <a:spcPct val="90000"/>
        </a:lnSpc>
        <a:spcBef>
          <a:spcPts val="709"/>
        </a:spcBef>
        <a:buFont typeface="Arial" panose="020B0604020202020204" pitchFamily="34" charset="0"/>
        <a:buChar char="•"/>
        <a:defRPr sz="25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1pPr>
      <a:lvl2pPr marL="648035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2pPr>
      <a:lvl3pPr marL="1296071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3pPr>
      <a:lvl4pPr marL="1944106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4pPr>
      <a:lvl5pPr marL="2592141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5pPr>
      <a:lvl6pPr marL="3240176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6pPr>
      <a:lvl7pPr marL="3888212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7pPr>
      <a:lvl8pPr marL="4536247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8pPr>
      <a:lvl9pPr marL="5184282" algn="l" defTabSz="1296071" rtl="0" eaLnBrk="1" latinLnBrk="0" hangingPunct="1">
        <a:defRPr sz="25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slide" Target="slide7.xml"/><Relationship Id="rId18" Type="http://schemas.openxmlformats.org/officeDocument/2006/relationships/image" Target="../media/image9.png"/><Relationship Id="rId26" Type="http://schemas.openxmlformats.org/officeDocument/2006/relationships/image" Target="../media/image13.png"/><Relationship Id="rId39" Type="http://schemas.openxmlformats.org/officeDocument/2006/relationships/slide" Target="slide20.xml"/><Relationship Id="rId21" Type="http://schemas.openxmlformats.org/officeDocument/2006/relationships/slide" Target="slide11.xml"/><Relationship Id="rId34" Type="http://schemas.openxmlformats.org/officeDocument/2006/relationships/image" Target="../media/image17.png"/><Relationship Id="rId42" Type="http://schemas.openxmlformats.org/officeDocument/2006/relationships/image" Target="../media/image21.png"/><Relationship Id="rId47" Type="http://schemas.openxmlformats.org/officeDocument/2006/relationships/slide" Target="slide22.xml"/><Relationship Id="rId50" Type="http://schemas.openxmlformats.org/officeDocument/2006/relationships/image" Target="../media/image25.png"/><Relationship Id="rId55" Type="http://schemas.openxmlformats.org/officeDocument/2006/relationships/slide" Target="slide17.xml"/><Relationship Id="rId63" Type="http://schemas.openxmlformats.org/officeDocument/2006/relationships/slide" Target="slide28.xml"/><Relationship Id="rId7" Type="http://schemas.openxmlformats.org/officeDocument/2006/relationships/slide" Target="slide5.xml"/><Relationship Id="rId2" Type="http://schemas.openxmlformats.org/officeDocument/2006/relationships/image" Target="../media/image1.emf"/><Relationship Id="rId16" Type="http://schemas.openxmlformats.org/officeDocument/2006/relationships/image" Target="../media/image8.png"/><Relationship Id="rId20" Type="http://schemas.openxmlformats.org/officeDocument/2006/relationships/image" Target="../media/image10.png"/><Relationship Id="rId29" Type="http://schemas.openxmlformats.org/officeDocument/2006/relationships/slide" Target="slide16.xml"/><Relationship Id="rId41" Type="http://schemas.openxmlformats.org/officeDocument/2006/relationships/slide" Target="slide33.xml"/><Relationship Id="rId54" Type="http://schemas.openxmlformats.org/officeDocument/2006/relationships/image" Target="../media/image27.png"/><Relationship Id="rId6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slide" Target="slide8.xml"/><Relationship Id="rId24" Type="http://schemas.openxmlformats.org/officeDocument/2006/relationships/image" Target="../media/image12.png"/><Relationship Id="rId32" Type="http://schemas.openxmlformats.org/officeDocument/2006/relationships/image" Target="../media/image16.png"/><Relationship Id="rId37" Type="http://schemas.openxmlformats.org/officeDocument/2006/relationships/slide" Target="slide30.xml"/><Relationship Id="rId40" Type="http://schemas.openxmlformats.org/officeDocument/2006/relationships/image" Target="../media/image20.png"/><Relationship Id="rId45" Type="http://schemas.openxmlformats.org/officeDocument/2006/relationships/slide" Target="slide21.xml"/><Relationship Id="rId53" Type="http://schemas.openxmlformats.org/officeDocument/2006/relationships/slide" Target="slide10.xml"/><Relationship Id="rId58" Type="http://schemas.openxmlformats.org/officeDocument/2006/relationships/image" Target="../media/image29.png"/><Relationship Id="rId66" Type="http://schemas.openxmlformats.org/officeDocument/2006/relationships/image" Target="../media/image33.png"/><Relationship Id="rId5" Type="http://schemas.openxmlformats.org/officeDocument/2006/relationships/slide" Target="slide14.xml"/><Relationship Id="rId15" Type="http://schemas.openxmlformats.org/officeDocument/2006/relationships/slide" Target="slide6.xml"/><Relationship Id="rId23" Type="http://schemas.openxmlformats.org/officeDocument/2006/relationships/slide" Target="slide12.xml"/><Relationship Id="rId28" Type="http://schemas.openxmlformats.org/officeDocument/2006/relationships/image" Target="../media/image14.png"/><Relationship Id="rId36" Type="http://schemas.openxmlformats.org/officeDocument/2006/relationships/image" Target="../media/image18.png"/><Relationship Id="rId49" Type="http://schemas.openxmlformats.org/officeDocument/2006/relationships/slide" Target="slide3.xml"/><Relationship Id="rId57" Type="http://schemas.openxmlformats.org/officeDocument/2006/relationships/slide" Target="slide25.xml"/><Relationship Id="rId61" Type="http://schemas.openxmlformats.org/officeDocument/2006/relationships/slide" Target="slide27.xml"/><Relationship Id="rId10" Type="http://schemas.openxmlformats.org/officeDocument/2006/relationships/image" Target="../media/image5.png"/><Relationship Id="rId19" Type="http://schemas.openxmlformats.org/officeDocument/2006/relationships/slide" Target="slide13.xml"/><Relationship Id="rId31" Type="http://schemas.openxmlformats.org/officeDocument/2006/relationships/slide" Target="slide15.xml"/><Relationship Id="rId44" Type="http://schemas.openxmlformats.org/officeDocument/2006/relationships/image" Target="../media/image22.png"/><Relationship Id="rId52" Type="http://schemas.openxmlformats.org/officeDocument/2006/relationships/image" Target="../media/image26.png"/><Relationship Id="rId60" Type="http://schemas.openxmlformats.org/officeDocument/2006/relationships/image" Target="../media/image30.png"/><Relationship Id="rId65" Type="http://schemas.openxmlformats.org/officeDocument/2006/relationships/slide" Target="slide29.xml"/><Relationship Id="rId4" Type="http://schemas.openxmlformats.org/officeDocument/2006/relationships/image" Target="../media/image2.png"/><Relationship Id="rId9" Type="http://schemas.openxmlformats.org/officeDocument/2006/relationships/slide" Target="slide4.xml"/><Relationship Id="rId14" Type="http://schemas.openxmlformats.org/officeDocument/2006/relationships/image" Target="../media/image7.png"/><Relationship Id="rId22" Type="http://schemas.openxmlformats.org/officeDocument/2006/relationships/image" Target="../media/image11.png"/><Relationship Id="rId27" Type="http://schemas.openxmlformats.org/officeDocument/2006/relationships/slide" Target="slide23.xml"/><Relationship Id="rId30" Type="http://schemas.openxmlformats.org/officeDocument/2006/relationships/image" Target="../media/image15.png"/><Relationship Id="rId35" Type="http://schemas.openxmlformats.org/officeDocument/2006/relationships/slide" Target="slide31.xml"/><Relationship Id="rId43" Type="http://schemas.openxmlformats.org/officeDocument/2006/relationships/slide" Target="slide32.xml"/><Relationship Id="rId48" Type="http://schemas.openxmlformats.org/officeDocument/2006/relationships/image" Target="../media/image24.png"/><Relationship Id="rId56" Type="http://schemas.openxmlformats.org/officeDocument/2006/relationships/image" Target="../media/image28.png"/><Relationship Id="rId64" Type="http://schemas.openxmlformats.org/officeDocument/2006/relationships/image" Target="../media/image32.png"/><Relationship Id="rId8" Type="http://schemas.openxmlformats.org/officeDocument/2006/relationships/image" Target="../media/image4.png"/><Relationship Id="rId51" Type="http://schemas.openxmlformats.org/officeDocument/2006/relationships/slide" Target="slide2.xml"/><Relationship Id="rId3" Type="http://schemas.openxmlformats.org/officeDocument/2006/relationships/slide" Target="slide18.xml"/><Relationship Id="rId12" Type="http://schemas.openxmlformats.org/officeDocument/2006/relationships/image" Target="../media/image6.png"/><Relationship Id="rId17" Type="http://schemas.openxmlformats.org/officeDocument/2006/relationships/slide" Target="slide9.xml"/><Relationship Id="rId25" Type="http://schemas.openxmlformats.org/officeDocument/2006/relationships/slide" Target="slide24.xml"/><Relationship Id="rId33" Type="http://schemas.openxmlformats.org/officeDocument/2006/relationships/slide" Target="slide26.xml"/><Relationship Id="rId38" Type="http://schemas.openxmlformats.org/officeDocument/2006/relationships/image" Target="../media/image19.png"/><Relationship Id="rId46" Type="http://schemas.openxmlformats.org/officeDocument/2006/relationships/image" Target="../media/image23.png"/><Relationship Id="rId59" Type="http://schemas.openxmlformats.org/officeDocument/2006/relationships/slide" Target="slide1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10.mp3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audio" Target="../media/media10.mp3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11.mp3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audio" Target="../media/media11.mp3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16.mp3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audio" Target="../media/media16.mp3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21.mp3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audio" Target="../media/media21.mp3"/><Relationship Id="rId9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7.xml"/><Relationship Id="rId7" Type="http://schemas.openxmlformats.org/officeDocument/2006/relationships/slide" Target="slide1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34.png"/><Relationship Id="rId9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2.png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8.png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1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6.mp3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audio" Target="../media/media6.mp3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slide" Target="slide1.xml"/><Relationship Id="rId5" Type="http://schemas.microsoft.com/office/2007/relationships/hdphoto" Target="../media/hdphoto1.wdp"/><Relationship Id="rId4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microsoft.com/office/2007/relationships/media" Target="../media/media9.mp3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34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audio" Target="../media/media9.mp3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103" y="-12509"/>
            <a:ext cx="13018576" cy="12955433"/>
          </a:xfrm>
          <a:prstGeom prst="rect">
            <a:avLst/>
          </a:prstGeom>
        </p:spPr>
      </p:pic>
      <p:pic>
        <p:nvPicPr>
          <p:cNvPr id="63" name="Picture 6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2554">
            <a:off x="9884520" y="2006405"/>
            <a:ext cx="1696821" cy="2128129"/>
          </a:xfrm>
          <a:prstGeom prst="rect">
            <a:avLst/>
          </a:prstGeom>
        </p:spPr>
      </p:pic>
      <p:pic>
        <p:nvPicPr>
          <p:cNvPr id="56" name="Picture 55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742" y="227592"/>
            <a:ext cx="1872821" cy="2451600"/>
          </a:xfrm>
          <a:prstGeom prst="rect">
            <a:avLst/>
          </a:prstGeom>
        </p:spPr>
      </p:pic>
      <p:pic>
        <p:nvPicPr>
          <p:cNvPr id="31" name="Picture 30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487" y="10380970"/>
            <a:ext cx="1707822" cy="2082302"/>
          </a:xfrm>
          <a:prstGeom prst="rect">
            <a:avLst/>
          </a:prstGeom>
        </p:spPr>
      </p:pic>
      <p:pic>
        <p:nvPicPr>
          <p:cNvPr id="25" name="Picture 24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6356">
            <a:off x="7270428" y="10440350"/>
            <a:ext cx="1524831" cy="1927789"/>
          </a:xfrm>
          <a:prstGeom prst="rect">
            <a:avLst/>
          </a:prstGeom>
        </p:spPr>
      </p:pic>
      <p:pic>
        <p:nvPicPr>
          <p:cNvPr id="38" name="Picture 3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9284">
            <a:off x="1842743" y="9325539"/>
            <a:ext cx="1709725" cy="2110862"/>
          </a:xfrm>
          <a:prstGeom prst="rect">
            <a:avLst/>
          </a:prstGeom>
        </p:spPr>
      </p:pic>
      <p:pic>
        <p:nvPicPr>
          <p:cNvPr id="36" name="Picture 35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0208">
            <a:off x="2990169" y="10075984"/>
            <a:ext cx="1669430" cy="2263767"/>
          </a:xfrm>
          <a:prstGeom prst="rect">
            <a:avLst/>
          </a:prstGeom>
        </p:spPr>
      </p:pic>
      <p:pic>
        <p:nvPicPr>
          <p:cNvPr id="33" name="Picture 32">
            <a:hlinkClick r:id="rId15" action="ppaction://hlinksldjump"/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3465">
            <a:off x="4265037" y="10301339"/>
            <a:ext cx="1813996" cy="2241563"/>
          </a:xfrm>
          <a:prstGeom prst="rect">
            <a:avLst/>
          </a:prstGeom>
        </p:spPr>
      </p:pic>
      <p:pic>
        <p:nvPicPr>
          <p:cNvPr id="41" name="Picture 40">
            <a:hlinkClick r:id="rId17" action="ppaction://hlinksldjump"/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0489">
            <a:off x="401451" y="8522480"/>
            <a:ext cx="1892214" cy="2374596"/>
          </a:xfrm>
          <a:prstGeom prst="rect">
            <a:avLst/>
          </a:prstGeom>
        </p:spPr>
      </p:pic>
      <p:pic>
        <p:nvPicPr>
          <p:cNvPr id="51" name="Picture 50">
            <a:hlinkClick r:id="rId19" action="ppaction://hlinksldjump"/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0286">
            <a:off x="3434694" y="411628"/>
            <a:ext cx="1765442" cy="2319057"/>
          </a:xfrm>
          <a:prstGeom prst="rect">
            <a:avLst/>
          </a:prstGeom>
        </p:spPr>
      </p:pic>
      <p:pic>
        <p:nvPicPr>
          <p:cNvPr id="50" name="Picture 49">
            <a:hlinkClick r:id="rId21" action="ppaction://hlinksldjump"/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3997" y="1151488"/>
            <a:ext cx="1807339" cy="2279712"/>
          </a:xfrm>
          <a:prstGeom prst="rect">
            <a:avLst/>
          </a:prstGeom>
        </p:spPr>
      </p:pic>
      <p:pic>
        <p:nvPicPr>
          <p:cNvPr id="47" name="Picture 46">
            <a:hlinkClick r:id="rId23" action="ppaction://hlinksldjump"/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1055">
            <a:off x="776919" y="2116617"/>
            <a:ext cx="1618726" cy="2128226"/>
          </a:xfrm>
          <a:prstGeom prst="rect">
            <a:avLst/>
          </a:prstGeom>
        </p:spPr>
      </p:pic>
      <p:pic>
        <p:nvPicPr>
          <p:cNvPr id="44" name="Picture 43">
            <a:hlinkClick r:id="rId25" action="ppaction://hlinksldjump"/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6602">
            <a:off x="726451" y="5303706"/>
            <a:ext cx="1648719" cy="2348021"/>
          </a:xfrm>
          <a:prstGeom prst="rect">
            <a:avLst/>
          </a:prstGeom>
        </p:spPr>
      </p:pic>
      <p:pic>
        <p:nvPicPr>
          <p:cNvPr id="43" name="Picture 42">
            <a:hlinkClick r:id="rId27" action="ppaction://hlinksldjump"/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013611">
            <a:off x="585834" y="6799555"/>
            <a:ext cx="1649843" cy="2261180"/>
          </a:xfrm>
          <a:prstGeom prst="rect">
            <a:avLst/>
          </a:prstGeom>
        </p:spPr>
      </p:pic>
      <p:pic>
        <p:nvPicPr>
          <p:cNvPr id="58" name="Picture 57">
            <a:hlinkClick r:id="rId29" action="ppaction://hlinksldjump"/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7153">
            <a:off x="7585735" y="729373"/>
            <a:ext cx="1579270" cy="2004272"/>
          </a:xfrm>
          <a:prstGeom prst="rect">
            <a:avLst/>
          </a:prstGeom>
        </p:spPr>
      </p:pic>
      <p:pic>
        <p:nvPicPr>
          <p:cNvPr id="57" name="Picture 56">
            <a:hlinkClick r:id="rId31" action="ppaction://hlinksldjump"/>
          </p:cNvPr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41204">
            <a:off x="6235072" y="252603"/>
            <a:ext cx="1622746" cy="2279393"/>
          </a:xfrm>
          <a:prstGeom prst="rect">
            <a:avLst/>
          </a:prstGeom>
        </p:spPr>
      </p:pic>
      <p:pic>
        <p:nvPicPr>
          <p:cNvPr id="68" name="Picture 67">
            <a:hlinkClick r:id="rId33" action="ppaction://hlinksldjump"/>
          </p:cNvPr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0023">
            <a:off x="10605014" y="5695472"/>
            <a:ext cx="1661342" cy="2277403"/>
          </a:xfrm>
          <a:prstGeom prst="rect">
            <a:avLst/>
          </a:prstGeom>
        </p:spPr>
      </p:pic>
      <p:pic>
        <p:nvPicPr>
          <p:cNvPr id="77" name="Picture 76">
            <a:hlinkClick r:id="rId35" action="ppaction://hlinksldjump"/>
          </p:cNvPr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96233">
            <a:off x="3518976" y="6850551"/>
            <a:ext cx="1781673" cy="2323696"/>
          </a:xfrm>
          <a:prstGeom prst="rect">
            <a:avLst/>
          </a:prstGeom>
        </p:spPr>
      </p:pic>
      <p:pic>
        <p:nvPicPr>
          <p:cNvPr id="76" name="Picture 75">
            <a:hlinkClick r:id="rId37" action="ppaction://hlinksldjump"/>
          </p:cNvPr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43191">
            <a:off x="4676688" y="7702831"/>
            <a:ext cx="1792246" cy="2449951"/>
          </a:xfrm>
          <a:prstGeom prst="rect">
            <a:avLst/>
          </a:prstGeom>
        </p:spPr>
      </p:pic>
      <p:pic>
        <p:nvPicPr>
          <p:cNvPr id="80" name="Picture 79">
            <a:hlinkClick r:id="rId39" action="ppaction://hlinksldjump"/>
          </p:cNvPr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54144">
            <a:off x="4233359" y="3136299"/>
            <a:ext cx="1741484" cy="2210990"/>
          </a:xfrm>
          <a:prstGeom prst="rect">
            <a:avLst/>
          </a:prstGeom>
        </p:spPr>
      </p:pic>
      <p:pic>
        <p:nvPicPr>
          <p:cNvPr id="79" name="Picture 78">
            <a:hlinkClick r:id="rId41" action="ppaction://hlinksldjump"/>
          </p:cNvPr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75153">
            <a:off x="3514641" y="4100157"/>
            <a:ext cx="1722370" cy="2456834"/>
          </a:xfrm>
          <a:prstGeom prst="rect">
            <a:avLst/>
          </a:prstGeom>
        </p:spPr>
      </p:pic>
      <p:pic>
        <p:nvPicPr>
          <p:cNvPr id="78" name="Picture 77">
            <a:hlinkClick r:id="rId43" action="ppaction://hlinksldjump"/>
          </p:cNvPr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737268" y="5514470"/>
            <a:ext cx="1495636" cy="2448541"/>
          </a:xfrm>
          <a:prstGeom prst="rect">
            <a:avLst/>
          </a:prstGeom>
        </p:spPr>
      </p:pic>
      <p:pic>
        <p:nvPicPr>
          <p:cNvPr id="81" name="Picture 80">
            <a:hlinkClick r:id="rId45" action="ppaction://hlinksldjump"/>
          </p:cNvPr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8736">
            <a:off x="5639338" y="2927578"/>
            <a:ext cx="1802104" cy="2360681"/>
          </a:xfrm>
          <a:prstGeom prst="rect">
            <a:avLst/>
          </a:prstGeom>
        </p:spPr>
      </p:pic>
      <p:pic>
        <p:nvPicPr>
          <p:cNvPr id="82" name="Picture 81">
            <a:hlinkClick r:id="rId47" action="ppaction://hlinksldjump"/>
          </p:cNvPr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52399">
            <a:off x="6948379" y="3452066"/>
            <a:ext cx="1714297" cy="2187793"/>
          </a:xfrm>
          <a:prstGeom prst="rect">
            <a:avLst/>
          </a:prstGeom>
        </p:spPr>
      </p:pic>
      <p:pic>
        <p:nvPicPr>
          <p:cNvPr id="24" name="Picture 23">
            <a:hlinkClick r:id="rId49" action="ppaction://hlinksldjump"/>
          </p:cNvPr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95568">
            <a:off x="8419729" y="9734766"/>
            <a:ext cx="1560698" cy="2119656"/>
          </a:xfrm>
          <a:prstGeom prst="rect">
            <a:avLst/>
          </a:prstGeom>
        </p:spPr>
      </p:pic>
      <p:pic>
        <p:nvPicPr>
          <p:cNvPr id="6" name="Picture 5">
            <a:hlinkClick r:id="rId51" action="ppaction://hlinksldjump"/>
          </p:cNvPr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5951">
            <a:off x="9642667" y="9094039"/>
            <a:ext cx="1557635" cy="2069366"/>
          </a:xfrm>
          <a:prstGeom prst="rect">
            <a:avLst/>
          </a:prstGeom>
        </p:spPr>
      </p:pic>
      <p:pic>
        <p:nvPicPr>
          <p:cNvPr id="46" name="Picture 45">
            <a:hlinkClick r:id="rId53" action="ppaction://hlinksldjump"/>
          </p:cNvPr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2608">
            <a:off x="352939" y="3751885"/>
            <a:ext cx="1829556" cy="2271596"/>
          </a:xfrm>
          <a:prstGeom prst="rect">
            <a:avLst/>
          </a:prstGeom>
        </p:spPr>
      </p:pic>
      <p:pic>
        <p:nvPicPr>
          <p:cNvPr id="60" name="Picture 59">
            <a:hlinkClick r:id="rId55" action="ppaction://hlinksldjump"/>
          </p:cNvPr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6207">
            <a:off x="8740835" y="945246"/>
            <a:ext cx="1954077" cy="2378759"/>
          </a:xfrm>
          <a:prstGeom prst="rect">
            <a:avLst/>
          </a:prstGeom>
        </p:spPr>
      </p:pic>
      <p:pic>
        <p:nvPicPr>
          <p:cNvPr id="66" name="Picture 65">
            <a:hlinkClick r:id="rId57" action="ppaction://hlinksldjump"/>
          </p:cNvPr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905046" y="4435049"/>
            <a:ext cx="1737702" cy="1984506"/>
          </a:xfrm>
          <a:prstGeom prst="rect">
            <a:avLst/>
          </a:prstGeom>
        </p:spPr>
      </p:pic>
      <p:pic>
        <p:nvPicPr>
          <p:cNvPr id="64" name="Picture 63">
            <a:hlinkClick r:id="rId59" action="ppaction://hlinksldjump"/>
          </p:cNvPr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77301">
            <a:off x="10573192" y="3033431"/>
            <a:ext cx="1559390" cy="2145371"/>
          </a:xfrm>
          <a:prstGeom prst="rect">
            <a:avLst/>
          </a:prstGeom>
        </p:spPr>
      </p:pic>
      <p:pic>
        <p:nvPicPr>
          <p:cNvPr id="70" name="Picture 69">
            <a:hlinkClick r:id="rId61" action="ppaction://hlinksldjump"/>
          </p:cNvPr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02861">
            <a:off x="8802845" y="5641356"/>
            <a:ext cx="1574479" cy="2183954"/>
          </a:xfrm>
          <a:prstGeom prst="rect">
            <a:avLst/>
          </a:prstGeom>
        </p:spPr>
      </p:pic>
      <p:pic>
        <p:nvPicPr>
          <p:cNvPr id="74" name="Picture 73">
            <a:hlinkClick r:id="rId63" action="ppaction://hlinksldjump"/>
          </p:cNvPr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49624">
            <a:off x="8148545" y="7271460"/>
            <a:ext cx="1652575" cy="1704000"/>
          </a:xfrm>
          <a:prstGeom prst="rect">
            <a:avLst/>
          </a:prstGeom>
        </p:spPr>
      </p:pic>
      <p:pic>
        <p:nvPicPr>
          <p:cNvPr id="75" name="Picture 74">
            <a:hlinkClick r:id="rId65" action="ppaction://hlinksldjump"/>
          </p:cNvPr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45619">
            <a:off x="6699237" y="7767724"/>
            <a:ext cx="1690143" cy="2272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704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311808" y="1694636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calligraphy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shodou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書道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しょどう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32132" y="8564565"/>
            <a:ext cx="46002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Practise writing the ancient and modern character for dragon.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07163" y="7102984"/>
            <a:ext cx="446765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This character is an ancient way of writing dragon. The modern character for dragon is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</a:t>
            </a:r>
            <a:r>
              <a:rPr lang="zh-TW" altLang="en-US" sz="96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竜</a:t>
            </a:r>
            <a:endParaRPr lang="en-GB" altLang="zh-TW" sz="96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  </a:t>
            </a:r>
            <a:r>
              <a:rPr lang="en-US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tatsu</a:t>
            </a: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407164" y="860928"/>
            <a:ext cx="4248736" cy="5275275"/>
            <a:chOff x="1407164" y="860928"/>
            <a:chExt cx="4248736" cy="5275275"/>
          </a:xfrm>
        </p:grpSpPr>
        <p:pic>
          <p:nvPicPr>
            <p:cNvPr id="3" name="Picture 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7164" y="860928"/>
              <a:ext cx="4248736" cy="5275275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3906412" y="5342219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07 shod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29068" y="2458502"/>
            <a:ext cx="406400" cy="406400"/>
          </a:xfrm>
          <a:prstGeom prst="rect">
            <a:avLst/>
          </a:prstGeom>
        </p:spPr>
      </p:pic>
      <p:pic>
        <p:nvPicPr>
          <p:cNvPr id="4" name="41 tats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81566" y="1061749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9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311808" y="1694636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solidFill>
                  <a:srgbClr val="000000"/>
                </a:solidFill>
                <a:latin typeface="Museo Sans Rounded 300" panose="02000000000000000000" pitchFamily="50" charset="0"/>
              </a:rPr>
              <a:t>calligraphy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solidFill>
                  <a:srgbClr val="000000"/>
                </a:solidFill>
                <a:latin typeface="Museo Sans Rounded 300" panose="02000000000000000000" pitchFamily="50" charset="0"/>
              </a:rPr>
              <a:t>shodou</a:t>
            </a:r>
            <a:endParaRPr lang="en-GB" altLang="en-US" sz="4000" i="1" dirty="0">
              <a:solidFill>
                <a:srgbClr val="000000"/>
              </a:solidFill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書道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しょどう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32132" y="8564565"/>
            <a:ext cx="46002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Practise writing the ancient and modern character for snake.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07163" y="7102984"/>
            <a:ext cx="446765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This character is an ancient way of writing snake. The modern character for snake is </a:t>
            </a:r>
          </a:p>
          <a:p>
            <a:pPr lvl="0"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9600" dirty="0">
                <a:solidFill>
                  <a:prstClr val="black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蛇</a:t>
            </a:r>
            <a:endParaRPr lang="en-GB" altLang="zh-TW" sz="9600" dirty="0">
              <a:solidFill>
                <a:prstClr val="black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</a:t>
            </a:r>
            <a:r>
              <a:rPr lang="en-US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hebi</a:t>
            </a: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1611947" y="948116"/>
            <a:ext cx="4043953" cy="5100897"/>
            <a:chOff x="1611947" y="948116"/>
            <a:chExt cx="4043953" cy="5100897"/>
          </a:xfrm>
        </p:grpSpPr>
        <p:pic>
          <p:nvPicPr>
            <p:cNvPr id="2" name="Picture 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947" y="948116"/>
              <a:ext cx="4043953" cy="5100897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015593" y="5342219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07 shod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29068" y="2458502"/>
            <a:ext cx="406400" cy="406400"/>
          </a:xfrm>
          <a:prstGeom prst="rect">
            <a:avLst/>
          </a:prstGeom>
        </p:spPr>
      </p:pic>
      <p:pic>
        <p:nvPicPr>
          <p:cNvPr id="4" name="42 heb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01570" y="1057602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33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6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8209667" y="1694634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rice                                             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okome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お</a:t>
            </a: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米</a:t>
            </a:r>
            <a:r>
              <a:rPr lang="en-GB" altLang="zh-TW" sz="6600" dirty="0">
                <a:latin typeface="KaiTi" panose="02010609060101010101" pitchFamily="49" charset="-122"/>
                <a:ea typeface="KaiTi" panose="02010609060101010101" pitchFamily="49" charset="-122"/>
              </a:rPr>
              <a:t>	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おこめ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746649" y="8053820"/>
            <a:ext cx="512200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how rice is grown.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How many types of rice do you know?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What is </a:t>
            </a:r>
            <a:r>
              <a:rPr lang="en-GB" sz="3200" i="1" dirty="0" err="1">
                <a:latin typeface="Museo Sans Rounded 300" panose="02000000000000000000" pitchFamily="50" charset="0"/>
              </a:rPr>
              <a:t>omochi</a:t>
            </a:r>
            <a:r>
              <a:rPr lang="en-GB" sz="3200" dirty="0">
                <a:latin typeface="Museo Sans Rounded 300" panose="02000000000000000000" pitchFamily="50" charset="0"/>
              </a:rPr>
              <a:t>                  </a:t>
            </a:r>
            <a:r>
              <a:rPr lang="ja-JP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お</a:t>
            </a:r>
            <a:r>
              <a:rPr lang="zh-TW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餅   </a:t>
            </a:r>
            <a:r>
              <a:rPr lang="ja-JP" altLang="en-US" sz="4000" dirty="0">
                <a:latin typeface="Museo Sans Rounded 300" panose="02000000000000000000" pitchFamily="50" charset="0"/>
              </a:rPr>
              <a:t>おもち</a:t>
            </a:r>
            <a:r>
              <a:rPr lang="en-GB" altLang="ja-JP" sz="4000" dirty="0">
                <a:latin typeface="Museo Sans Rounded 300" panose="02000000000000000000" pitchFamily="50" charset="0"/>
              </a:rPr>
              <a:t>?</a:t>
            </a:r>
            <a:endParaRPr lang="en-GB" sz="4000" dirty="0">
              <a:latin typeface="Museo Sans Rounded 300" panose="02000000000000000000" pitchFamily="50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4040" y="7380957"/>
            <a:ext cx="5149644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Rice is an important food and is served at most meals, including breakfast.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The word for meal means cooked rice: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i="1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gohan</a:t>
            </a: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r>
              <a:rPr lang="en-US" altLang="en-US" sz="40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</a:t>
            </a:r>
            <a:r>
              <a:rPr lang="zh-TW" altLang="en-US" sz="4000" dirty="0">
                <a:latin typeface="KaiTi" panose="02010609060101010101" pitchFamily="49" charset="-122"/>
                <a:ea typeface="KaiTi" panose="02010609060101010101" pitchFamily="49" charset="-122"/>
              </a:rPr>
              <a:t>御飯</a:t>
            </a:r>
            <a:r>
              <a:rPr lang="en-GB" altLang="zh-TW" sz="4000" dirty="0">
                <a:latin typeface="KaiTi" panose="02010609060101010101" pitchFamily="49" charset="-122"/>
                <a:ea typeface="KaiTi" panose="02010609060101010101" pitchFamily="49" charset="-122"/>
              </a:rPr>
              <a:t>  </a:t>
            </a:r>
            <a:r>
              <a:rPr lang="ja-JP" altLang="en-US" sz="4000" dirty="0">
                <a:latin typeface="KaiTi" panose="02010609060101010101" pitchFamily="49" charset="-122"/>
                <a:ea typeface="KaiTi" panose="02010609060101010101" pitchFamily="49" charset="-122"/>
              </a:rPr>
              <a:t>ごはん</a:t>
            </a:r>
            <a:endParaRPr lang="en-US" altLang="en-US" sz="40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pic>
        <p:nvPicPr>
          <p:cNvPr id="2" name="Picture 1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816" y="1132076"/>
            <a:ext cx="3718344" cy="488870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2043768" y="1578628"/>
            <a:ext cx="778354" cy="232012"/>
            <a:chOff x="4220310" y="1842448"/>
            <a:chExt cx="778354" cy="232012"/>
          </a:xfrm>
        </p:grpSpPr>
        <p:cxnSp>
          <p:nvCxnSpPr>
            <p:cNvPr id="12" name="Straight Connector 11"/>
            <p:cNvCxnSpPr>
              <a:cxnSpLocks/>
            </p:cNvCxnSpPr>
            <p:nvPr/>
          </p:nvCxnSpPr>
          <p:spPr>
            <a:xfrm>
              <a:off x="4220310" y="1842448"/>
              <a:ext cx="77835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cxnSpLocks/>
            </p:cNvCxnSpPr>
            <p:nvPr/>
          </p:nvCxnSpPr>
          <p:spPr>
            <a:xfrm>
              <a:off x="4220310" y="2069573"/>
              <a:ext cx="778354" cy="488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10 okom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304861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68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7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675549" y="1674548"/>
            <a:ext cx="492709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bonsai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>
                <a:latin typeface="Museo Sans Rounded 300" panose="02000000000000000000" pitchFamily="50" charset="0"/>
              </a:rPr>
              <a:t>bonsai  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盆栽 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ぼんさい 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91744" y="8134596"/>
            <a:ext cx="44318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Either grow your own bonsai or make a model bonsai tree or make a collage picture of a bonsai tree.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07163" y="7430530"/>
            <a:ext cx="446765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Bonsai is the art of growing small trees in pots. Bonsai means ‘planting in a tray’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bon	</a:t>
            </a:r>
            <a:r>
              <a:rPr lang="ja-JP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盆</a:t>
            </a:r>
            <a:r>
              <a:rPr lang="en-GB" altLang="ja-JP" sz="40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	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tray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</a:pPr>
            <a:r>
              <a:rPr lang="en-GB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sai</a:t>
            </a:r>
            <a:r>
              <a:rPr lang="en-GB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	</a:t>
            </a:r>
            <a:r>
              <a:rPr lang="ja-JP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栽</a:t>
            </a:r>
            <a:r>
              <a:rPr lang="en-GB" altLang="ja-JP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	planting</a:t>
            </a: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580104" y="871460"/>
            <a:ext cx="3920056" cy="5149323"/>
            <a:chOff x="1580104" y="871460"/>
            <a:chExt cx="3920056" cy="5149323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0104" y="871460"/>
              <a:ext cx="3920056" cy="5149323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220310" y="1842448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23 bonsa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91261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28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056072" y="1850960"/>
            <a:ext cx="6727829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 err="1">
                <a:latin typeface="Museo Sans Rounded 300" panose="02000000000000000000" pitchFamily="50" charset="0"/>
              </a:rPr>
              <a:t>Tensho</a:t>
            </a:r>
            <a:r>
              <a:rPr lang="en-GB" altLang="en-US" sz="4000" dirty="0">
                <a:latin typeface="Museo Sans Rounded 300" panose="02000000000000000000" pitchFamily="50" charset="0"/>
              </a:rPr>
              <a:t> Oban coin     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Tenshouooban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5400" dirty="0">
                <a:latin typeface="KaiTi" panose="02010609060101010101" pitchFamily="49" charset="-122"/>
                <a:ea typeface="KaiTi" panose="02010609060101010101" pitchFamily="49" charset="-122"/>
              </a:rPr>
              <a:t>天正大判        </a:t>
            </a:r>
            <a:endParaRPr lang="en-GB" altLang="zh-TW" sz="54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5400" dirty="0">
                <a:latin typeface="KaiTi" panose="02010609060101010101" pitchFamily="49" charset="-122"/>
                <a:ea typeface="KaiTi" panose="02010609060101010101" pitchFamily="49" charset="-122"/>
              </a:rPr>
              <a:t>てんしょうおおばん</a:t>
            </a:r>
            <a:endParaRPr lang="en-GB" altLang="ja-JP" sz="54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91744" y="8427398"/>
            <a:ext cx="44318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Japan has an amazing history. Find out about    the Emperors of Japan.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07163" y="7430530"/>
            <a:ext cx="4467650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This is an old large gold coin from 1588.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</a:pP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天正 </a:t>
            </a:r>
            <a:endParaRPr lang="en-GB" altLang="zh-TW" sz="54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447675" algn="l"/>
              </a:tabLst>
            </a:pPr>
            <a:r>
              <a:rPr lang="en-GB" altLang="zh-TW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Tensho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is an era 	     (period of time)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大判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big seal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1461546" y="871460"/>
            <a:ext cx="4021830" cy="5264743"/>
            <a:chOff x="1461546" y="871460"/>
            <a:chExt cx="4021830" cy="5264743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1546" y="871460"/>
              <a:ext cx="4021830" cy="5264743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220310" y="1842448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11 tenshouoob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02813" y="264667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69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5843720" y="1882066"/>
            <a:ext cx="687044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traditional crafts   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dentoukougei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伝統工芸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でんとうこうげい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91744" y="8977555"/>
            <a:ext cx="48034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Make an origami animal.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86671" y="7207840"/>
            <a:ext cx="483566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en-GB" sz="3200" dirty="0">
                <a:latin typeface="Museo Sans Rounded 300" panose="02000000000000000000" pitchFamily="50" charset="0"/>
              </a:rPr>
              <a:t>Japan is famous for many traditional crafts- including woodblock prints, calligraphy, pottery, wood carving, paper making, lacquerware and origami. </a:t>
            </a:r>
            <a:endParaRPr lang="en-GB" altLang="zh-TW" sz="3200" dirty="0">
              <a:solidFill>
                <a:schemeClr val="accent3">
                  <a:lumMod val="50000"/>
                </a:schemeClr>
              </a:solidFill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593136" y="1013705"/>
            <a:ext cx="3553899" cy="4991988"/>
            <a:chOff x="1593136" y="1013705"/>
            <a:chExt cx="3553899" cy="4991988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3136" y="1013705"/>
              <a:ext cx="3553899" cy="4991988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2077612" y="4878754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12 dentoukouge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11781" y="270126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721555" y="7637729"/>
            <a:ext cx="51721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Japan has many wonderful stamps.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Place a Japanese stamp onto A5 paper and create a drawing around it using the stamp as the inspiration for your drawing.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6070" y="7196291"/>
            <a:ext cx="46753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On the 23</a:t>
            </a:r>
            <a:r>
              <a:rPr lang="en-US" altLang="en-US" sz="3200" baseline="300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rd</a:t>
            </a: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July each year, Japan celebrates ‘Letter Writing Day’. The Japan Post Office issue special stamps. This stamp is called ‘Message from Rainbow Forest’ and was issued in 1997.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860217" y="2081404"/>
            <a:ext cx="4894865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letter writing day            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fumi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no hi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ふみの</a:t>
            </a: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日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552192" y="1013705"/>
            <a:ext cx="3933446" cy="4991988"/>
            <a:chOff x="1552192" y="1013705"/>
            <a:chExt cx="3933446" cy="4991988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2192" y="1013705"/>
              <a:ext cx="3933446" cy="4991988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3129738" y="5232093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6 fumi no 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743507" y="28649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48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13460" y="8427397"/>
            <a:ext cx="4803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Practise writing the ancient and modern character for horse.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76070" y="7196291"/>
            <a:ext cx="467536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This character is an ancient way of writing horse. The modern character for horse is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</a:t>
            </a:r>
            <a:r>
              <a:rPr lang="zh-TW" altLang="en-US" sz="96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馬</a:t>
            </a:r>
            <a:endParaRPr lang="en-GB" altLang="zh-TW" sz="96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  </a:t>
            </a:r>
            <a:r>
              <a:rPr lang="en-US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uma</a:t>
            </a: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311808" y="1694636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calligraphy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shodou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書道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しょどう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76070" y="859809"/>
            <a:ext cx="4227186" cy="5145884"/>
            <a:chOff x="1376070" y="859809"/>
            <a:chExt cx="4227186" cy="5145884"/>
          </a:xfrm>
        </p:grpSpPr>
        <p:pic>
          <p:nvPicPr>
            <p:cNvPr id="3" name="Picture 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6070" y="859809"/>
              <a:ext cx="4227186" cy="5145884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3713754" y="5226213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7 shod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11968" y="2554381"/>
            <a:ext cx="406400" cy="406400"/>
          </a:xfrm>
          <a:prstGeom prst="rect">
            <a:avLst/>
          </a:prstGeom>
        </p:spPr>
      </p:pic>
      <p:pic>
        <p:nvPicPr>
          <p:cNvPr id="5" name="43 um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93584" y="106852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0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6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052383" y="7804701"/>
            <a:ext cx="4679486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where </a:t>
            </a:r>
            <a:r>
              <a:rPr lang="en-GB" sz="3200" dirty="0" err="1">
                <a:latin typeface="Museo Sans Rounded 300" panose="02000000000000000000" pitchFamily="50" charset="0"/>
              </a:rPr>
              <a:t>Wajima</a:t>
            </a:r>
            <a:r>
              <a:rPr lang="en-GB" sz="3200" dirty="0">
                <a:latin typeface="Museo Sans Rounded 300" panose="02000000000000000000" pitchFamily="50" charset="0"/>
              </a:rPr>
              <a:t>      is on a Japanese map.</a:t>
            </a:r>
          </a:p>
          <a:p>
            <a:endParaRPr lang="en-GB" sz="10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What else is lacquer used for? </a:t>
            </a:r>
          </a:p>
          <a:p>
            <a:endParaRPr lang="en-GB" sz="10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Where does lacquer come from?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44600" y="7752642"/>
            <a:ext cx="46643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Japan is famous for many traditional crafts. This table is an example of </a:t>
            </a:r>
            <a:r>
              <a:rPr lang="en-GB" sz="3200" dirty="0" err="1">
                <a:latin typeface="Museo Sans Rounded 300" panose="02000000000000000000" pitchFamily="50" charset="0"/>
              </a:rPr>
              <a:t>Wajima</a:t>
            </a:r>
            <a:r>
              <a:rPr lang="en-GB" sz="3200" dirty="0">
                <a:latin typeface="Museo Sans Rounded 300" panose="02000000000000000000" pitchFamily="50" charset="0"/>
              </a:rPr>
              <a:t> Lacquerware. </a:t>
            </a:r>
            <a:r>
              <a:rPr lang="en-GB" sz="3200" dirty="0" err="1">
                <a:latin typeface="Museo Sans Rounded 300" panose="02000000000000000000" pitchFamily="50" charset="0"/>
              </a:rPr>
              <a:t>Wajima</a:t>
            </a:r>
            <a:r>
              <a:rPr lang="en-GB" sz="3200" dirty="0">
                <a:latin typeface="Museo Sans Rounded 300" panose="02000000000000000000" pitchFamily="50" charset="0"/>
              </a:rPr>
              <a:t> is a city in Japan.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6582902" y="1694636"/>
            <a:ext cx="5618448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lacquer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urushi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漆</a:t>
            </a:r>
            <a:r>
              <a:rPr lang="en-GB" altLang="en-US" sz="6600" i="1" dirty="0">
                <a:latin typeface="Museo Sans Rounded 300" panose="02000000000000000000" pitchFamily="50" charset="0"/>
              </a:rPr>
              <a:t>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うるし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443424" y="1031329"/>
            <a:ext cx="4058571" cy="5090201"/>
            <a:chOff x="1443424" y="1031329"/>
            <a:chExt cx="4058571" cy="5090201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3424" y="1031329"/>
              <a:ext cx="4058571" cy="5090201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220310" y="5342219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13 urus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446969" y="241245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06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725993" y="7913037"/>
            <a:ext cx="504891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There are three main types of Japanese theatre: kabuki </a:t>
            </a:r>
            <a:r>
              <a:rPr lang="ja-JP" altLang="en-US" sz="3200" dirty="0">
                <a:latin typeface="+mn-ea"/>
              </a:rPr>
              <a:t>かぶき</a:t>
            </a:r>
            <a:r>
              <a:rPr lang="en-GB" sz="3200" dirty="0">
                <a:latin typeface="Museo Sans Rounded 300" panose="02000000000000000000" pitchFamily="50" charset="0"/>
              </a:rPr>
              <a:t>, </a:t>
            </a:r>
            <a:r>
              <a:rPr lang="en-GB" sz="3200" dirty="0" err="1">
                <a:latin typeface="Museo Sans Rounded 300" panose="02000000000000000000" pitchFamily="50" charset="0"/>
              </a:rPr>
              <a:t>noh</a:t>
            </a:r>
            <a:r>
              <a:rPr lang="en-GB" sz="3200" dirty="0">
                <a:latin typeface="Museo Sans Rounded 300" panose="02000000000000000000" pitchFamily="50" charset="0"/>
              </a:rPr>
              <a:t> </a:t>
            </a:r>
            <a:r>
              <a:rPr lang="ja-JP" altLang="en-US" sz="3200" dirty="0"/>
              <a:t>のう</a:t>
            </a:r>
            <a:r>
              <a:rPr lang="en-GB" sz="3200" dirty="0">
                <a:latin typeface="Museo Sans Rounded 300" panose="02000000000000000000" pitchFamily="50" charset="0"/>
              </a:rPr>
              <a:t>and </a:t>
            </a:r>
            <a:r>
              <a:rPr lang="en-GB" sz="3200" dirty="0" err="1">
                <a:latin typeface="Museo Sans Rounded 300" panose="02000000000000000000" pitchFamily="50" charset="0"/>
              </a:rPr>
              <a:t>bunraki</a:t>
            </a:r>
            <a:r>
              <a:rPr lang="en-GB" sz="3200" dirty="0">
                <a:latin typeface="Museo Sans Rounded 300" panose="02000000000000000000" pitchFamily="50" charset="0"/>
              </a:rPr>
              <a:t> </a:t>
            </a:r>
            <a:r>
              <a:rPr lang="ja-JP" altLang="en-US" sz="3200" dirty="0"/>
              <a:t>ぶんらく</a:t>
            </a:r>
            <a:r>
              <a:rPr lang="en-GB" sz="3200" dirty="0">
                <a:latin typeface="Museo Sans Rounded 300" panose="02000000000000000000" pitchFamily="50" charset="0"/>
              </a:rPr>
              <a:t>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Find out about them.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617625" y="8673619"/>
            <a:ext cx="45692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Kabuki is a form of traditional theatre.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235234" y="1679832"/>
            <a:ext cx="4570080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traditional theatre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>
                <a:latin typeface="Museo Sans Rounded 300" panose="02000000000000000000" pitchFamily="50" charset="0"/>
              </a:rPr>
              <a:t>kabuki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歌舞伎  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かぶき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443424" y="987051"/>
            <a:ext cx="3742725" cy="5149152"/>
            <a:chOff x="1443424" y="987051"/>
            <a:chExt cx="3742725" cy="5149152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3424" y="987051"/>
              <a:ext cx="3742725" cy="5149152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3902245" y="1801505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14 kabu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66216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5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832337" y="1567341"/>
            <a:ext cx="330104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kimono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>
                <a:latin typeface="Museo Sans Rounded 300" panose="02000000000000000000" pitchFamily="50" charset="0"/>
              </a:rPr>
              <a:t>kimono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着物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きもの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01336" y="8018722"/>
            <a:ext cx="481263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 Kimono is made up of many different parts.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Name the parts of the kimono.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29" name="TextBox 28"/>
          <p:cNvSpPr txBox="1"/>
          <p:nvPr/>
        </p:nvSpPr>
        <p:spPr>
          <a:xfrm>
            <a:off x="977665" y="7433946"/>
            <a:ext cx="4960067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The word kimono  means a ‘thing to wear’.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ki</a:t>
            </a: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着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wear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mono   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物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r>
              <a:rPr lang="en-GB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thing</a:t>
            </a:r>
            <a:endParaRPr lang="en-GB" sz="3200" dirty="0">
              <a:latin typeface="Museo Sans Rounded 300" panose="02000000000000000000" pitchFamily="50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6" name="Group 5"/>
          <p:cNvGrpSpPr/>
          <p:nvPr/>
        </p:nvGrpSpPr>
        <p:grpSpPr>
          <a:xfrm>
            <a:off x="1152651" y="679162"/>
            <a:ext cx="4477801" cy="5948895"/>
            <a:chOff x="1152651" y="679162"/>
            <a:chExt cx="4477801" cy="5948895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2651" y="679162"/>
              <a:ext cx="4477801" cy="5948895"/>
            </a:xfrm>
            <a:prstGeom prst="rect">
              <a:avLst/>
            </a:prstGeom>
          </p:spPr>
        </p:pic>
        <p:cxnSp>
          <p:nvCxnSpPr>
            <p:cNvPr id="5" name="Straight Connector 4"/>
            <p:cNvCxnSpPr/>
            <p:nvPr/>
          </p:nvCxnSpPr>
          <p:spPr>
            <a:xfrm flipV="1">
              <a:off x="1815152" y="5540991"/>
              <a:ext cx="941696" cy="272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1815152" y="5768116"/>
              <a:ext cx="941696" cy="27296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03 kimon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84701" y="236262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78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958270" y="7913037"/>
            <a:ext cx="476383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How many hours is Japan ahead or behind the UK?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Do the Japanese change their clocks seasonally, like we do?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43424" y="7941050"/>
            <a:ext cx="44002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Some people say             that the map of Japan is shaped like a two headed dragon.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462325" y="1679832"/>
            <a:ext cx="3789397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map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chizu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地</a:t>
            </a:r>
            <a:r>
              <a:rPr lang="zh-TW" altLang="en-US" sz="6600" dirty="0">
                <a:latin typeface="Yu Mincho" panose="02020400000000000000" pitchFamily="18" charset="-128"/>
                <a:ea typeface="Yu Mincho" panose="02020400000000000000" pitchFamily="18" charset="-128"/>
              </a:rPr>
              <a:t>図</a:t>
            </a:r>
            <a:r>
              <a:rPr lang="en-GB" altLang="zh-TW" sz="6600" dirty="0">
                <a:latin typeface="KaiTi" panose="02010609060101010101" pitchFamily="49" charset="-122"/>
                <a:ea typeface="KaiTi" panose="02010609060101010101" pitchFamily="49" charset="-122"/>
              </a:rPr>
              <a:t>	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ちず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11714" y="858931"/>
            <a:ext cx="4156638" cy="5277272"/>
            <a:chOff x="1311714" y="858931"/>
            <a:chExt cx="4156638" cy="5277272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714" y="858931"/>
              <a:ext cx="4156638" cy="5277272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941134" y="1801505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35 chiz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104450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59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462325" y="7612942"/>
            <a:ext cx="435722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Cherry blossom appears on many Japanese stamps.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Start a collection of Japanese stamps and make an artistic page with the stamps.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1981" y="6440732"/>
            <a:ext cx="50292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Japan is famous for its pink cherry blossom.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r>
              <a:rPr lang="en-GB" altLang="zh-TW" sz="3200" i="1" dirty="0">
                <a:latin typeface="Museo Sans Rounded 300" panose="02000000000000000000" pitchFamily="50" charset="0"/>
                <a:ea typeface="KaiTi" panose="02010609060101010101" pitchFamily="49" charset="-122"/>
              </a:rPr>
              <a:t>Hanami, 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花見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, </a:t>
            </a:r>
            <a:r>
              <a:rPr lang="ja-JP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はなみ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flower viewing and is the popular pastime of cherry blossom viewing.  </a:t>
            </a:r>
          </a:p>
          <a:p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</a:t>
            </a:r>
          </a:p>
          <a:p>
            <a:r>
              <a:rPr lang="en-GB" altLang="zh-TW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hana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花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flower       </a:t>
            </a:r>
          </a:p>
          <a:p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mi      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見 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viewing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endParaRPr lang="en-GB" sz="3200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7462325" y="1679832"/>
            <a:ext cx="3789397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cherry blossom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 err="1">
                <a:latin typeface="Museo Sans Rounded 300" panose="02000000000000000000" pitchFamily="50" charset="0"/>
              </a:rPr>
              <a:t>sakura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桜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さくら 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20860" y="858931"/>
            <a:ext cx="4174966" cy="5469031"/>
            <a:chOff x="1220860" y="858931"/>
            <a:chExt cx="4174966" cy="5469031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20860" y="858931"/>
              <a:ext cx="4174966" cy="5469031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913571" y="1801504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17 sakur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07650" y="2457491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47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311808" y="8427398"/>
            <a:ext cx="43572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Practise writing the ancient and modern character for monkey.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44337" y="7437776"/>
            <a:ext cx="457608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This character is an ancient way of writing monkey. The modern character for monkey is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</a:t>
            </a:r>
            <a:r>
              <a:rPr lang="zh-TW" altLang="en-US" sz="96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猿</a:t>
            </a:r>
            <a:endParaRPr lang="en-GB" altLang="zh-TW" sz="96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TW" sz="3200" dirty="0">
                <a:solidFill>
                  <a:schemeClr val="accent3">
                    <a:lumMod val="50000"/>
                  </a:schemeClr>
                </a:solidFill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  </a:t>
            </a:r>
            <a:r>
              <a:rPr lang="en-GB" altLang="zh-TW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saru</a:t>
            </a:r>
            <a:endParaRPr lang="en-GB" altLang="zh-TW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311808" y="1694636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calligraphy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shodou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書道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しょどう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44337" y="1029814"/>
            <a:ext cx="4151489" cy="5298148"/>
            <a:chOff x="1244337" y="1029814"/>
            <a:chExt cx="4151489" cy="5298148"/>
          </a:xfrm>
        </p:grpSpPr>
        <p:pic>
          <p:nvPicPr>
            <p:cNvPr id="2" name="Picture 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44337" y="1029814"/>
              <a:ext cx="4151489" cy="5298148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3532378" y="5458225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7 shod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490422" y="2458502"/>
            <a:ext cx="406400" cy="406400"/>
          </a:xfrm>
          <a:prstGeom prst="rect">
            <a:avLst/>
          </a:prstGeom>
        </p:spPr>
      </p:pic>
      <p:pic>
        <p:nvPicPr>
          <p:cNvPr id="5" name="44 sar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07532" y="1095815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35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87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008576" y="8716640"/>
            <a:ext cx="4598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Draw the Japanese flag.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08310" y="6903903"/>
            <a:ext cx="504227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3200" i="1" dirty="0"/>
              <a:t>Hi no </a:t>
            </a:r>
            <a:r>
              <a:rPr lang="en-GB" altLang="zh-TW" sz="3200" i="1" dirty="0" err="1"/>
              <a:t>maru</a:t>
            </a:r>
            <a:r>
              <a:rPr lang="en-GB" altLang="zh-TW" sz="3200" i="1" dirty="0"/>
              <a:t>,</a:t>
            </a:r>
            <a:r>
              <a:rPr lang="en-GB" altLang="zh-TW" sz="3200" dirty="0"/>
              <a:t> </a:t>
            </a:r>
            <a:r>
              <a:rPr lang="zh-TW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日</a:t>
            </a:r>
            <a:r>
              <a:rPr lang="ja-JP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の</a:t>
            </a:r>
            <a:r>
              <a:rPr lang="zh-TW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丸 </a:t>
            </a:r>
            <a:r>
              <a:rPr lang="en-GB" altLang="zh-TW" sz="3200" dirty="0"/>
              <a:t>,          </a:t>
            </a:r>
            <a:r>
              <a:rPr lang="ja-JP" altLang="en-US" sz="3200" dirty="0"/>
              <a:t>ひのまる</a:t>
            </a:r>
            <a:r>
              <a:rPr lang="zh-TW" altLang="en-US" sz="3200" dirty="0"/>
              <a:t> </a:t>
            </a:r>
            <a:r>
              <a:rPr lang="en-GB" sz="3200" dirty="0"/>
              <a:t>is the way the Japanese refer to their flag. Literally it means ‘circle of the sun’. </a:t>
            </a:r>
            <a:r>
              <a:rPr lang="en-GB" sz="3200" i="1" dirty="0"/>
              <a:t>Nihon,</a:t>
            </a:r>
            <a:r>
              <a:rPr lang="zh-TW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日本</a:t>
            </a:r>
            <a:r>
              <a:rPr lang="en-GB" altLang="zh-TW" sz="3200" dirty="0">
                <a:latin typeface="KaiTi" panose="02010609060101010101" pitchFamily="49" charset="-122"/>
                <a:ea typeface="KaiTi" panose="02010609060101010101" pitchFamily="49" charset="-122"/>
              </a:rPr>
              <a:t>,</a:t>
            </a:r>
            <a:r>
              <a:rPr lang="ja-JP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にほん</a:t>
            </a:r>
            <a:r>
              <a:rPr lang="en-GB" altLang="ja-JP" sz="3200" dirty="0"/>
              <a:t>,</a:t>
            </a:r>
            <a:r>
              <a:rPr lang="en-GB" sz="3200" dirty="0"/>
              <a:t> Japan - literally means origin of the sun and Japan is often called ‘land of the rising sun’.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677354" y="1694636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national flag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kokki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 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国旗    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こっき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50829" y="1422049"/>
            <a:ext cx="5531750" cy="4036176"/>
            <a:chOff x="950829" y="1422049"/>
            <a:chExt cx="5531750" cy="4036176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698616" y="674262"/>
              <a:ext cx="4036176" cy="5531750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531701" y="4647317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19 kok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18264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493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848694" y="8181176"/>
            <a:ext cx="49179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how silk is made.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 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Draw a diagram to show the different stages.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35796" y="7741571"/>
            <a:ext cx="456181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 Chinese were the first to make silk but Japanese silk is also very famous and began in the 3</a:t>
            </a:r>
            <a:r>
              <a:rPr lang="en-GB" sz="3200" baseline="30000" dirty="0">
                <a:latin typeface="Museo Sans Rounded 300" panose="02000000000000000000" pitchFamily="50" charset="0"/>
              </a:rPr>
              <a:t>rd</a:t>
            </a:r>
            <a:r>
              <a:rPr lang="en-GB" sz="3200" dirty="0">
                <a:latin typeface="Museo Sans Rounded 300" panose="02000000000000000000" pitchFamily="50" charset="0"/>
              </a:rPr>
              <a:t> century.  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698616" y="674262"/>
            <a:ext cx="4036176" cy="553175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8209667" y="1688799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silk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kinu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絹    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きぬ</a:t>
            </a:r>
            <a:endParaRPr lang="en-US" altLang="en-US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006767" y="1607417"/>
            <a:ext cx="5475811" cy="3844971"/>
            <a:chOff x="1006767" y="1607417"/>
            <a:chExt cx="5475811" cy="3844971"/>
          </a:xfrm>
        </p:grpSpPr>
        <p:pic>
          <p:nvPicPr>
            <p:cNvPr id="2" name="Picture 1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822187" y="791997"/>
              <a:ext cx="3844971" cy="5475811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1629899" y="4780989"/>
              <a:ext cx="423080" cy="96741"/>
              <a:chOff x="1749169" y="4526547"/>
              <a:chExt cx="423080" cy="96741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/>
            <p:cNvGrpSpPr/>
            <p:nvPr/>
          </p:nvGrpSpPr>
          <p:grpSpPr>
            <a:xfrm>
              <a:off x="3954826" y="2212623"/>
              <a:ext cx="423080" cy="96741"/>
              <a:chOff x="1749169" y="4526547"/>
              <a:chExt cx="423080" cy="96741"/>
            </a:xfrm>
          </p:grpSpPr>
          <p:cxnSp>
            <p:nvCxnSpPr>
              <p:cNvPr id="31" name="Straight Connector 30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5" name="22 Kin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735550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32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14494" y="8673619"/>
            <a:ext cx="49179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about some of the beliefs in Buddhism.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57300" y="7741571"/>
            <a:ext cx="474030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An </a:t>
            </a:r>
            <a:r>
              <a:rPr lang="en-GB" sz="3200" dirty="0" err="1">
                <a:latin typeface="Museo Sans Rounded 300" panose="02000000000000000000" pitchFamily="50" charset="0"/>
              </a:rPr>
              <a:t>Asura</a:t>
            </a:r>
            <a:r>
              <a:rPr lang="en-GB" sz="3200" dirty="0">
                <a:latin typeface="Museo Sans Rounded 300" panose="02000000000000000000" pitchFamily="50" charset="0"/>
              </a:rPr>
              <a:t> statue is the lowest of the demi-gods in Buddhism. They have three faces and either four or six arms.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212565" y="1889645"/>
            <a:ext cx="6203741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 err="1">
                <a:latin typeface="Museo Sans Rounded 300" panose="02000000000000000000" pitchFamily="50" charset="0"/>
              </a:rPr>
              <a:t>Asura</a:t>
            </a:r>
            <a:r>
              <a:rPr lang="en-GB" altLang="en-US" sz="4000" dirty="0">
                <a:latin typeface="Museo Sans Rounded 300" panose="02000000000000000000" pitchFamily="50" charset="0"/>
              </a:rPr>
              <a:t> statue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ashura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guuzou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                 </a:t>
            </a:r>
            <a:r>
              <a:rPr lang="zh-TW" altLang="en-US" sz="6000" dirty="0">
                <a:latin typeface="KaiTi" panose="02010609060101010101" pitchFamily="49" charset="-122"/>
                <a:ea typeface="KaiTi" panose="02010609060101010101" pitchFamily="49" charset="-122"/>
              </a:rPr>
              <a:t>阿修羅偶像       </a:t>
            </a:r>
            <a:r>
              <a:rPr lang="ja-JP" altLang="en-US" sz="6000" dirty="0">
                <a:latin typeface="KaiTi" panose="02010609060101010101" pitchFamily="49" charset="-122"/>
                <a:ea typeface="KaiTi" panose="02010609060101010101" pitchFamily="49" charset="-122"/>
              </a:rPr>
              <a:t>あしゅらぐうぞう</a:t>
            </a:r>
            <a:endParaRPr lang="en-US" altLang="en-US" sz="60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57569" y="1688799"/>
            <a:ext cx="4459943" cy="3905279"/>
            <a:chOff x="1057569" y="1688799"/>
            <a:chExt cx="4459943" cy="3905279"/>
          </a:xfrm>
        </p:grpSpPr>
        <p:pic>
          <p:nvPicPr>
            <p:cNvPr id="4" name="Picture 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34901" y="1411467"/>
              <a:ext cx="3905279" cy="4459943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179366" y="4681182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24 ashura guuz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16462" y="268761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72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6948647" y="8076805"/>
            <a:ext cx="49179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How many years must a chef train to be allowed to prepare puffer fish?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What is the name of the poison in puffer fish? 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305430" y="6407337"/>
            <a:ext cx="4729448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Puffer fish are very poisonous but they are eaten in Japan. 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A very skilful chef prepares the fish and leaves a tiny amount of poison in, which makes your mouth tingle. Leaving the right amount is crucial, otherwise the customer is dead! 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729036" y="1908751"/>
            <a:ext cx="5357135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solidFill>
                  <a:srgbClr val="000000"/>
                </a:solidFill>
                <a:latin typeface="Museo Sans Rounded 300" panose="02000000000000000000" pitchFamily="50" charset="0"/>
              </a:rPr>
              <a:t>puffer fish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solidFill>
                  <a:srgbClr val="000000"/>
                </a:solidFill>
                <a:latin typeface="Museo Sans Rounded 300" panose="02000000000000000000" pitchFamily="50" charset="0"/>
              </a:rPr>
              <a:t>fugu</a:t>
            </a:r>
            <a:r>
              <a:rPr lang="en-GB" altLang="en-US" sz="4000" dirty="0">
                <a:solidFill>
                  <a:srgbClr val="000000"/>
                </a:solidFill>
                <a:latin typeface="Museo Sans Rounded 300" panose="02000000000000000000" pitchFamily="50" charset="0"/>
              </a:rPr>
              <a:t> 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フグ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ja-JP" sz="105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2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[usually only written in kana]</a:t>
            </a:r>
            <a:endParaRPr lang="en-US" altLang="en-US" sz="28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84215" y="1563349"/>
            <a:ext cx="5428350" cy="3959926"/>
            <a:chOff x="784215" y="1563349"/>
            <a:chExt cx="5428350" cy="3959926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518427" y="829137"/>
              <a:ext cx="3959926" cy="5428350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504405" y="4558352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25 fug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83196" y="26617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19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737498" y="8673619"/>
            <a:ext cx="3541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Make your own         </a:t>
            </a:r>
            <a:r>
              <a:rPr lang="en-GB" sz="3200" dirty="0" err="1">
                <a:latin typeface="Museo Sans Rounded 300" panose="02000000000000000000" pitchFamily="50" charset="0"/>
              </a:rPr>
              <a:t>Sugoroku</a:t>
            </a:r>
            <a:r>
              <a:rPr lang="en-GB" sz="3200" dirty="0">
                <a:latin typeface="Museo Sans Rounded 300" panose="02000000000000000000" pitchFamily="50" charset="0"/>
              </a:rPr>
              <a:t> game.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82024" y="7120499"/>
            <a:ext cx="4740309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 err="1">
                <a:latin typeface="Museo Sans Rounded 300" panose="02000000000000000000" pitchFamily="50" charset="0"/>
              </a:rPr>
              <a:t>Sugoroku</a:t>
            </a:r>
            <a:r>
              <a:rPr lang="en-GB" sz="3200" dirty="0">
                <a:latin typeface="Museo Sans Rounded 300" panose="02000000000000000000" pitchFamily="50" charset="0"/>
              </a:rPr>
              <a:t> is a traditional Japanese game. You are playing a modern stamp </a:t>
            </a:r>
            <a:r>
              <a:rPr lang="en-GB" sz="3200" dirty="0" err="1">
                <a:latin typeface="Museo Sans Rounded 300" panose="02000000000000000000" pitchFamily="50" charset="0"/>
              </a:rPr>
              <a:t>sugoroku</a:t>
            </a:r>
            <a:r>
              <a:rPr lang="en-GB" sz="3200" dirty="0">
                <a:latin typeface="Museo Sans Rounded 300" panose="02000000000000000000" pitchFamily="50" charset="0"/>
              </a:rPr>
              <a:t>. </a:t>
            </a:r>
          </a:p>
          <a:p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双</a:t>
            </a:r>
            <a:r>
              <a:rPr lang="en-GB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double                    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六</a:t>
            </a:r>
            <a:r>
              <a:rPr lang="en-GB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six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245507" y="1689951"/>
            <a:ext cx="413369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 err="1">
                <a:latin typeface="Museo Sans Rounded 300" panose="02000000000000000000" pitchFamily="50" charset="0"/>
              </a:rPr>
              <a:t>sugoroku</a:t>
            </a:r>
            <a:endParaRPr lang="en-GB" altLang="en-US" sz="4000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sugoroku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双六    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すごろく</a:t>
            </a:r>
            <a:endParaRPr lang="en-US" altLang="en-US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29308" y="1657019"/>
            <a:ext cx="5232937" cy="3772583"/>
            <a:chOff x="929308" y="1657019"/>
            <a:chExt cx="5232937" cy="3772583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59485" y="926842"/>
              <a:ext cx="3772583" cy="5232937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886003" y="4203511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26 sugorok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866336" y="24585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6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60941" y="7913037"/>
            <a:ext cx="45322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more about the red-crowned crane:</a:t>
            </a:r>
          </a:p>
          <a:p>
            <a:endParaRPr lang="en-GB" sz="1600" dirty="0">
              <a:latin typeface="Museo Sans Rounded 300" panose="02000000000000000000" pitchFamily="50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range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habitat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diet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breeding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threats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82024" y="6934681"/>
            <a:ext cx="4740309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 red crowned crane is also called the Japanese crane and is endangered. </a:t>
            </a:r>
          </a:p>
          <a:p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丹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red </a:t>
            </a:r>
          </a:p>
          <a:p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頂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crown </a:t>
            </a:r>
          </a:p>
          <a:p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鶴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crane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139451" y="1473946"/>
            <a:ext cx="6575250" cy="485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red-crowned crane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tanchouzuru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丹頂鶴    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たんちょうづる</a:t>
            </a:r>
            <a:endParaRPr lang="en-GB" altLang="ja-JP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en-US" sz="20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2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[Usually only written in kana.]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82024" y="1689949"/>
            <a:ext cx="3810682" cy="3695681"/>
            <a:chOff x="1182024" y="1689949"/>
            <a:chExt cx="3810682" cy="3695681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239524" y="1632449"/>
              <a:ext cx="3695681" cy="3810682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462922" y="2135765"/>
              <a:ext cx="423080" cy="96741"/>
              <a:chOff x="1749169" y="4526547"/>
              <a:chExt cx="423080" cy="96741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27 tanch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20676" y="230963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03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48241" y="8470366"/>
            <a:ext cx="444685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why there are so many volcanoes and earthquake zones in Japan.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82022" y="7612942"/>
            <a:ext cx="4740309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Japan has many active volcanoes. Japan is on               the Pacific ‘ring of fire’. </a:t>
            </a:r>
          </a:p>
          <a:p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火</a:t>
            </a:r>
            <a:r>
              <a:rPr lang="en-GB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fire                 </a:t>
            </a:r>
          </a:p>
          <a:p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山</a:t>
            </a:r>
            <a:r>
              <a:rPr lang="en-GB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mountain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785325" y="1774254"/>
            <a:ext cx="3644675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volcano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kazan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火山       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かざん</a:t>
            </a:r>
            <a:endParaRPr lang="en-US" altLang="en-US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62520" y="1689949"/>
            <a:ext cx="5179316" cy="3852535"/>
            <a:chOff x="962520" y="1689949"/>
            <a:chExt cx="5179316" cy="3852535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25910" y="1026559"/>
              <a:ext cx="3852535" cy="5179316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313337" y="4626591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28 kaz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07662" y="256582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08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832337" y="1567341"/>
            <a:ext cx="330104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coin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kouka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硬貨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こうか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01336" y="8018722"/>
            <a:ext cx="481263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What is the currency of Japan?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How much is it worth compared to the British pound?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7665" y="7433946"/>
            <a:ext cx="4960067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The word </a:t>
            </a:r>
            <a:r>
              <a:rPr lang="en-US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kouka</a:t>
            </a: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means  ‘hard currency’. Part of the character for ‘ka’ means shellfish or shell because shells were used as money.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ka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貨</a:t>
            </a:r>
            <a:r>
              <a:rPr lang="zh-TW" altLang="en-US" sz="4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</a:t>
            </a: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貝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shell</a:t>
            </a:r>
            <a:endParaRPr 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613327" y="11173640"/>
            <a:ext cx="859382" cy="2336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220310" y="10588865"/>
            <a:ext cx="778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kai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1116746" y="564091"/>
            <a:ext cx="4549610" cy="6179036"/>
            <a:chOff x="1116746" y="564091"/>
            <a:chExt cx="4549610" cy="6179036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6746" y="564091"/>
              <a:ext cx="4549610" cy="6179036"/>
            </a:xfrm>
            <a:prstGeom prst="rect">
              <a:avLst/>
            </a:prstGeom>
          </p:spPr>
        </p:pic>
        <p:grpSp>
          <p:nvGrpSpPr>
            <p:cNvPr id="8" name="Group 7"/>
            <p:cNvGrpSpPr/>
            <p:nvPr/>
          </p:nvGrpSpPr>
          <p:grpSpPr>
            <a:xfrm>
              <a:off x="4220310" y="1842448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4 kou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47972" y="237201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749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5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04353" y="8143281"/>
            <a:ext cx="44468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Name the four basic tools of calligraphy.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Make a Japanese style ink painting.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82022" y="7308143"/>
            <a:ext cx="474030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 four basic tools of calligraphy are called the ‘four treasures of the study’. This stamp shows an ink stone case,             </a:t>
            </a:r>
            <a:r>
              <a:rPr lang="en-GB" sz="3200" i="1" dirty="0" err="1">
                <a:latin typeface="Museo Sans Rounded 300" panose="02000000000000000000" pitchFamily="50" charset="0"/>
              </a:rPr>
              <a:t>suzuri-ishi-bako</a:t>
            </a:r>
            <a:r>
              <a:rPr lang="en-GB" sz="3200" dirty="0">
                <a:latin typeface="Museo Sans Rounded 300" panose="02000000000000000000" pitchFamily="50" charset="0"/>
              </a:rPr>
              <a:t>,  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硯石箱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,</a:t>
            </a:r>
            <a:r>
              <a:rPr lang="ja-JP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すずりいしばこ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728051" y="2034034"/>
            <a:ext cx="602569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calligraphy tools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bunbou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shihou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文房四宝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300" dirty="0">
                <a:latin typeface="KaiTi" panose="02010609060101010101" pitchFamily="49" charset="-122"/>
                <a:ea typeface="KaiTi" panose="02010609060101010101" pitchFamily="49" charset="-122"/>
              </a:rPr>
              <a:t>ぶんぼうしほう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849610" y="1677026"/>
            <a:ext cx="5405135" cy="3954091"/>
            <a:chOff x="849610" y="1677026"/>
            <a:chExt cx="5405135" cy="3954091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575132" y="951504"/>
              <a:ext cx="3954091" cy="5405135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943641" y="4749421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29 bunbou shih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711261" y="281885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84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6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249841" y="7760722"/>
            <a:ext cx="444685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How high is Mount Fuji?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 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Compare Mount Fuji with Ben Nevis, the highest mountain in Scotland.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736538" y="7294746"/>
            <a:ext cx="363127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Mount Fuji is the highest mountain in Japan. It is an active volcano but hasn’t erupted for many years. 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573443" y="1842275"/>
            <a:ext cx="5029199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Mount Fuji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fujisan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富士山       </a:t>
            </a: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ふじさん</a:t>
            </a:r>
            <a:endParaRPr lang="en-US" altLang="en-US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001593" y="1588558"/>
            <a:ext cx="5101169" cy="3911275"/>
            <a:chOff x="1001593" y="1588558"/>
            <a:chExt cx="5101169" cy="3911275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596540" y="993611"/>
              <a:ext cx="3911275" cy="5101169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711629" y="4607718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31 fujis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73270" y="266170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5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252692" y="8673619"/>
            <a:ext cx="44468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Name some famous places in Japan.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72204" y="7919508"/>
            <a:ext cx="49082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 ‘100 Landscapes of Japan’ </a:t>
            </a:r>
            <a:r>
              <a:rPr lang="ja-JP" altLang="en-US" sz="40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日本百景 </a:t>
            </a:r>
            <a:r>
              <a:rPr lang="en-GB" altLang="ja-JP" sz="3200" dirty="0">
                <a:latin typeface="Museo Sans Rounded 300" panose="02000000000000000000" pitchFamily="50" charset="0"/>
              </a:rPr>
              <a:t>is a list of</a:t>
            </a:r>
            <a:r>
              <a:rPr lang="ja-JP" altLang="en-US" sz="3200" dirty="0">
                <a:latin typeface="Museo Sans Rounded 300" panose="02000000000000000000" pitchFamily="50" charset="0"/>
              </a:rPr>
              <a:t> </a:t>
            </a:r>
            <a:r>
              <a:rPr lang="en-GB" sz="3200" dirty="0">
                <a:latin typeface="Museo Sans Rounded 300" panose="02000000000000000000" pitchFamily="50" charset="0"/>
              </a:rPr>
              <a:t>famous sites in Japan. 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421043" y="1807731"/>
            <a:ext cx="5029199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landscape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keshiki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</a:t>
            </a:r>
            <a:r>
              <a:rPr lang="en-GB" altLang="en-US" sz="4000" dirty="0">
                <a:latin typeface="Museo Sans Rounded 300" panose="02000000000000000000" pitchFamily="50" charset="0"/>
              </a:rPr>
              <a:t>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景色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けしき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04381" y="1721487"/>
            <a:ext cx="5460674" cy="3335530"/>
            <a:chOff x="1104381" y="1721487"/>
            <a:chExt cx="5460674" cy="3335530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166953" y="658915"/>
              <a:ext cx="3335530" cy="5460674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1621948" y="4240300"/>
              <a:ext cx="423080" cy="96741"/>
              <a:chOff x="1749169" y="4526547"/>
              <a:chExt cx="423080" cy="96741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>
              <a:off x="5650999" y="2467159"/>
              <a:ext cx="423080" cy="96741"/>
              <a:chOff x="1749169" y="4526547"/>
              <a:chExt cx="423080" cy="96741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32 keshk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56303" y="260421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46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178409" y="7957940"/>
            <a:ext cx="4445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about some Japanese foods.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Find out the difference between sushi and sashimi.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07920" y="7612942"/>
            <a:ext cx="490828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There are many famous Japanese foods. One is </a:t>
            </a:r>
            <a:r>
              <a:rPr lang="en-GB" sz="3200" i="1" dirty="0" err="1">
                <a:latin typeface="Museo Sans Rounded 300" panose="02000000000000000000" pitchFamily="50" charset="0"/>
              </a:rPr>
              <a:t>kaiseki</a:t>
            </a:r>
            <a:r>
              <a:rPr lang="en-GB" sz="3200" dirty="0">
                <a:latin typeface="Museo Sans Rounded 300" panose="02000000000000000000" pitchFamily="50" charset="0"/>
              </a:rPr>
              <a:t>, </a:t>
            </a:r>
            <a:r>
              <a:rPr lang="zh-TW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懐石</a:t>
            </a:r>
            <a:r>
              <a:rPr lang="en-GB" altLang="zh-TW" sz="3200" dirty="0">
                <a:ea typeface="KaiTi" panose="02010609060101010101" pitchFamily="49" charset="-122"/>
              </a:rPr>
              <a:t>, </a:t>
            </a:r>
            <a:r>
              <a:rPr lang="ja-JP" altLang="en-US" sz="3200" dirty="0">
                <a:latin typeface="KaiTi" panose="02010609060101010101" pitchFamily="49" charset="-122"/>
                <a:ea typeface="KaiTi" panose="02010609060101010101" pitchFamily="49" charset="-122"/>
              </a:rPr>
              <a:t>かいせき</a:t>
            </a:r>
            <a:r>
              <a:rPr lang="en-GB" altLang="ja-JP" sz="3200" dirty="0">
                <a:latin typeface="KaiTi" panose="02010609060101010101" pitchFamily="49" charset="-122"/>
                <a:ea typeface="KaiTi" panose="02010609060101010101" pitchFamily="49" charset="-122"/>
              </a:rPr>
              <a:t>,  </a:t>
            </a:r>
            <a:r>
              <a:rPr lang="en-GB" altLang="ja-JP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a traditional multi-course dinner. </a:t>
            </a:r>
            <a:r>
              <a:rPr lang="ja-JP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endParaRPr lang="en-GB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573443" y="1691639"/>
            <a:ext cx="5029199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solidFill>
                  <a:srgbClr val="000000"/>
                </a:solidFill>
                <a:latin typeface="Museo Sans Rounded 300" panose="02000000000000000000" pitchFamily="50" charset="0"/>
              </a:rPr>
              <a:t>Japanese food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solidFill>
                  <a:srgbClr val="000000"/>
                </a:solidFill>
                <a:latin typeface="Museo Sans Rounded 300" panose="02000000000000000000" pitchFamily="50" charset="0"/>
              </a:rPr>
              <a:t>washoku</a:t>
            </a:r>
            <a:r>
              <a:rPr lang="en-GB" altLang="en-US" sz="4000" dirty="0">
                <a:solidFill>
                  <a:srgbClr val="000000"/>
                </a:solidFill>
                <a:latin typeface="Museo Sans Rounded 300" panose="02000000000000000000" pitchFamily="50" charset="0"/>
              </a:rPr>
              <a:t>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和食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わしょく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104381" y="1608394"/>
            <a:ext cx="5080523" cy="3561714"/>
            <a:chOff x="1104381" y="1608394"/>
            <a:chExt cx="5080523" cy="3561714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863786" y="848989"/>
              <a:ext cx="3561714" cy="5080523"/>
            </a:xfrm>
            <a:prstGeom prst="rect">
              <a:avLst/>
            </a:prstGeom>
          </p:spPr>
        </p:pic>
        <p:grpSp>
          <p:nvGrpSpPr>
            <p:cNvPr id="5" name="Group 4"/>
            <p:cNvGrpSpPr/>
            <p:nvPr/>
          </p:nvGrpSpPr>
          <p:grpSpPr>
            <a:xfrm>
              <a:off x="1749169" y="4526547"/>
              <a:ext cx="423080" cy="96741"/>
              <a:chOff x="1749169" y="4526547"/>
              <a:chExt cx="423080" cy="96741"/>
            </a:xfrm>
          </p:grpSpPr>
          <p:cxnSp>
            <p:nvCxnSpPr>
              <p:cNvPr id="4" name="Straight Connector 3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>
              <a:off x="5076018" y="4526547"/>
              <a:ext cx="423080" cy="96741"/>
              <a:chOff x="1749169" y="4526547"/>
              <a:chExt cx="423080" cy="96741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1749169" y="4526547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1749169" y="4623288"/>
                <a:ext cx="423080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" name="34 washok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019312" y="253563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8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901336" y="1527959"/>
            <a:ext cx="4894865" cy="3890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Japanese macaque             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nihonzaru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日本</a:t>
            </a:r>
            <a:r>
              <a:rPr lang="zh-TW" altLang="en-US" sz="66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猿</a:t>
            </a:r>
            <a:endParaRPr lang="en-GB" altLang="zh-TW" sz="66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にほんざる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lvl="0"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2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[usually only written in kana]</a:t>
            </a:r>
            <a:endParaRPr lang="en-GB" altLang="zh-TW" sz="28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119700" y="8020037"/>
            <a:ext cx="4812631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more about Japanese macaques:</a:t>
            </a:r>
          </a:p>
          <a:p>
            <a:endParaRPr lang="en-GB" sz="1600" dirty="0">
              <a:latin typeface="Museo Sans Rounded 300" panose="02000000000000000000" pitchFamily="50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range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habitat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diet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3200" dirty="0">
                <a:latin typeface="Museo Sans Rounded 300" panose="02000000000000000000" pitchFamily="50" charset="0"/>
              </a:rPr>
              <a:t>young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7665" y="7433946"/>
            <a:ext cx="50737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日本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Japan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zh-TW" altLang="en-US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猿</a:t>
            </a:r>
            <a:r>
              <a:rPr lang="en-GB" altLang="zh-TW" sz="5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	  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means monkey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endParaRPr lang="en-GB" altLang="zh-TW" sz="1600" dirty="0">
              <a:solidFill>
                <a:schemeClr val="accent3">
                  <a:lumMod val="50000"/>
                </a:schemeClr>
              </a:solidFill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en-GB" sz="3200" dirty="0">
                <a:latin typeface="Museo Sans Rounded 300" panose="02000000000000000000" pitchFamily="50" charset="0"/>
              </a:rPr>
              <a:t>The Japanese macaques are the monkeys behind the saying "see no evil, hear no evil, speak no evil".</a:t>
            </a:r>
            <a:endParaRPr lang="en-GB" altLang="zh-TW" sz="3200" dirty="0">
              <a:solidFill>
                <a:schemeClr val="accent3">
                  <a:lumMod val="50000"/>
                </a:schemeClr>
              </a:solidFill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170611" y="759885"/>
            <a:ext cx="4495745" cy="5683809"/>
            <a:chOff x="1170611" y="759885"/>
            <a:chExt cx="4495745" cy="5683809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0611" y="759885"/>
              <a:ext cx="4495745" cy="5683809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220310" y="5418162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5 nihonzar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716210" y="236262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30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901336" y="1527959"/>
            <a:ext cx="4894865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letter writing day             </a:t>
            </a:r>
            <a:r>
              <a:rPr lang="en-GB" altLang="en-US" sz="4000" i="1" dirty="0" err="1">
                <a:latin typeface="Museo Sans Rounded 300" panose="02000000000000000000" pitchFamily="50" charset="0"/>
              </a:rPr>
              <a:t>fumi</a:t>
            </a:r>
            <a:r>
              <a:rPr lang="en-GB" altLang="en-US" sz="4000" i="1" dirty="0">
                <a:latin typeface="Museo Sans Rounded 300" panose="02000000000000000000" pitchFamily="50" charset="0"/>
              </a:rPr>
              <a:t> no hi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ふみの</a:t>
            </a: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日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83570" y="7692491"/>
            <a:ext cx="4812631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Hold your own ‘Letter Writing Day’ and write     at least one letter to a relative or friend.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  </a:t>
            </a:r>
          </a:p>
          <a:p>
            <a:r>
              <a:rPr lang="en-GB" sz="3200" dirty="0">
                <a:latin typeface="Museo Sans Rounded 300" panose="02000000000000000000" pitchFamily="50" charset="0"/>
              </a:rPr>
              <a:t>Send the letter with commemorative (picture) stamps. </a:t>
            </a:r>
            <a:endParaRPr lang="en-GB" sz="2000" dirty="0">
              <a:latin typeface="Museo Sans Rounded 300" panose="02000000000000000000" pitchFamily="50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77665" y="7433946"/>
            <a:ext cx="507377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On the 23</a:t>
            </a:r>
            <a:r>
              <a:rPr lang="en-US" altLang="en-US" sz="3200" baseline="300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rd</a:t>
            </a:r>
            <a:r>
              <a:rPr lang="en-US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July each year, Japan celebrates ‘Letter Writing Day’. The Japan Post Office issue special stamps. This stamp showing a monkey with a letter was issued in 2002.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1236111" y="759885"/>
            <a:ext cx="4509948" cy="5498862"/>
            <a:chOff x="1236111" y="759885"/>
            <a:chExt cx="4509948" cy="5498862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111" y="759885"/>
              <a:ext cx="4509948" cy="5498862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2063963" y="1527959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6 fumi no 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61620" y="227613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90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901336" y="1527959"/>
            <a:ext cx="4894865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calligraphy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shodou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書道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しょどう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47079" y="8427398"/>
            <a:ext cx="46170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Practise writing the ancient and modern character for ox.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115814" y="6775529"/>
            <a:ext cx="50350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This character is an ancient way of writing ox. The modern character for ox is -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    </a:t>
            </a:r>
            <a:r>
              <a:rPr lang="zh-CN" altLang="en-US" sz="96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牛</a:t>
            </a:r>
            <a:endParaRPr lang="en-GB" altLang="zh-CN" sz="96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ushi</a:t>
            </a: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うし</a:t>
            </a:r>
            <a:endParaRPr lang="en-GB" altLang="zh-CN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310037" y="808783"/>
            <a:ext cx="4466424" cy="5519179"/>
            <a:chOff x="1310037" y="808783"/>
            <a:chExt cx="4466424" cy="5519179"/>
          </a:xfrm>
        </p:grpSpPr>
        <p:pic>
          <p:nvPicPr>
            <p:cNvPr id="3" name="Picture 2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0037" y="808783"/>
              <a:ext cx="4466424" cy="5519179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2227737" y="5175542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7 shod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165205" y="2362622"/>
            <a:ext cx="406400" cy="406400"/>
          </a:xfrm>
          <a:prstGeom prst="rect">
            <a:avLst/>
          </a:prstGeom>
        </p:spPr>
      </p:pic>
      <p:pic>
        <p:nvPicPr>
          <p:cNvPr id="5" name="39 ush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66288" y="103030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22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0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6856628" y="1558158"/>
            <a:ext cx="5618448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pagoda              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tajuutou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多重塔       </a:t>
            </a: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たじゅうとう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56350" y="8619157"/>
            <a:ext cx="507605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the name of the tallest Pagoda in Japan.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234021" y="6403166"/>
            <a:ext cx="477671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zh-TW" altLang="en-US" sz="4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多</a:t>
            </a:r>
            <a:r>
              <a:rPr lang="zh-TW" altLang="en-US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 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	</a:t>
            </a:r>
            <a:r>
              <a:rPr lang="en-GB" altLang="zh-TW" sz="3200" dirty="0">
                <a:solidFill>
                  <a:schemeClr val="accent3">
                    <a:lumMod val="50000"/>
                  </a:schemeClr>
                </a:solidFill>
                <a:latin typeface="Museo Sans Rounded 300" panose="02000000000000000000" pitchFamily="50" charset="0"/>
                <a:ea typeface="KaiTi" panose="02010609060101010101" pitchFamily="49" charset="-122"/>
              </a:rPr>
              <a:t>means many</a:t>
            </a: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zh-TW" altLang="en-US" sz="4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重</a:t>
            </a:r>
            <a:r>
              <a:rPr lang="en-GB" altLang="zh-TW" sz="3200" dirty="0">
                <a:solidFill>
                  <a:schemeClr val="accent3">
                    <a:lumMod val="50000"/>
                  </a:schemeClr>
                </a:solidFill>
                <a:latin typeface="Museo Sans Rounded 300" panose="02000000000000000000" pitchFamily="50" charset="0"/>
                <a:ea typeface="KaiTi" panose="02010609060101010101" pitchFamily="49" charset="-122"/>
              </a:rPr>
              <a:t>	means tiered</a:t>
            </a: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zh-TW" altLang="en-US" sz="4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塔</a:t>
            </a:r>
            <a:r>
              <a:rPr lang="en-GB" altLang="zh-TW" sz="32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	means tower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endParaRPr lang="en-GB" altLang="zh-TW" sz="1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en-GB" altLang="zh-TW" sz="28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There are usually two types of pagoda – five-tiered and three-tiered. The five-tiered is the most common: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endParaRPr lang="en-GB" altLang="zh-TW" sz="1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zh-TW" altLang="en-US" sz="44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五重塔</a:t>
            </a:r>
            <a:endParaRPr lang="en-GB" altLang="zh-TW" sz="40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algn="ctr" defTabSz="914323" eaLnBrk="0" fontAlgn="base" hangingPunct="0">
              <a:spcBef>
                <a:spcPct val="0"/>
              </a:spcBef>
              <a:spcAft>
                <a:spcPct val="0"/>
              </a:spcAft>
              <a:tabLst>
                <a:tab pos="357188" algn="l"/>
              </a:tabLst>
            </a:pPr>
            <a:r>
              <a:rPr lang="en-GB" altLang="zh-TW" sz="2800" i="1" dirty="0" err="1">
                <a:latin typeface="Museo Sans Rounded 300" panose="02000000000000000000" pitchFamily="50" charset="0"/>
                <a:ea typeface="KaiTi" panose="02010609060101010101" pitchFamily="49" charset="-122"/>
              </a:rPr>
              <a:t>gojuutou</a:t>
            </a:r>
            <a:endParaRPr lang="en-GB" altLang="zh-TW" sz="2800" i="1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1611628" y="909488"/>
            <a:ext cx="3995888" cy="5418474"/>
            <a:chOff x="1611628" y="909488"/>
            <a:chExt cx="3995888" cy="5418474"/>
          </a:xfrm>
        </p:grpSpPr>
        <p:pic>
          <p:nvPicPr>
            <p:cNvPr id="2" name="Picture 1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628" y="909488"/>
              <a:ext cx="3995888" cy="5418474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2118555" y="1719618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8 tajuut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225273" y="236262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65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904040" y="1718870"/>
            <a:ext cx="3107008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tea	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ocha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お</a:t>
            </a: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茶</a:t>
            </a:r>
            <a:r>
              <a:rPr lang="en-GB" altLang="zh-TW" sz="6600" dirty="0">
                <a:latin typeface="KaiTi" panose="02010609060101010101" pitchFamily="49" charset="-122"/>
                <a:ea typeface="KaiTi" panose="02010609060101010101" pitchFamily="49" charset="-122"/>
              </a:rPr>
              <a:t>	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おちゃ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50199" y="8482679"/>
            <a:ext cx="507605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Find out how tea is made. </a:t>
            </a:r>
          </a:p>
          <a:p>
            <a:endParaRPr lang="en-GB" sz="3200" dirty="0">
              <a:latin typeface="Museo Sans Rounded 300" panose="02000000000000000000" pitchFamily="50" charset="0"/>
            </a:endParaRPr>
          </a:p>
          <a:p>
            <a:r>
              <a:rPr lang="en-GB" sz="3200" dirty="0">
                <a:latin typeface="Museo Sans Rounded 300" panose="02000000000000000000" pitchFamily="50" charset="0"/>
              </a:rPr>
              <a:t>Draw a diagram to show the different stages.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03525" y="6950070"/>
            <a:ext cx="4518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Tea is one of the most common drinks in Japan and an important part of Japanese culture. It is usually served with something tasty. For example, a sweet made from rice and red bean paste. </a:t>
            </a:r>
            <a:endParaRPr lang="en-GB" altLang="zh-TW" sz="32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2" name="Group 1"/>
          <p:cNvGrpSpPr/>
          <p:nvPr/>
        </p:nvGrpSpPr>
        <p:grpSpPr>
          <a:xfrm>
            <a:off x="1611628" y="1113234"/>
            <a:ext cx="4058720" cy="5010981"/>
            <a:chOff x="1611628" y="1113234"/>
            <a:chExt cx="4058720" cy="5010981"/>
          </a:xfrm>
        </p:grpSpPr>
        <p:pic>
          <p:nvPicPr>
            <p:cNvPr id="3" name="Picture 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628" y="1113234"/>
              <a:ext cx="4058720" cy="5010981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356788" y="5008728"/>
              <a:ext cx="778354" cy="245659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9 och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457544" y="250833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56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astelsSmooth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960350" cy="12960350"/>
          </a:xfrm>
          <a:prstGeom prst="rect">
            <a:avLst/>
          </a:prstGeom>
        </p:spPr>
      </p:pic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7311808" y="1694636"/>
            <a:ext cx="3991683" cy="376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dirty="0">
                <a:latin typeface="Museo Sans Rounded 300" panose="02000000000000000000" pitchFamily="50" charset="0"/>
              </a:rPr>
              <a:t>calligraphy       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en-US" sz="4000" i="1" dirty="0" err="1">
                <a:latin typeface="Museo Sans Rounded 300" panose="02000000000000000000" pitchFamily="50" charset="0"/>
              </a:rPr>
              <a:t>shodou</a:t>
            </a:r>
            <a:endParaRPr lang="en-GB" altLang="en-US" sz="4000" i="1" dirty="0">
              <a:latin typeface="Museo Sans Rounded 300" panose="02000000000000000000" pitchFamily="50" charset="0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TW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書道</a:t>
            </a:r>
            <a:endParaRPr lang="en-GB" altLang="zh-TW" sz="6600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KaiTi" panose="02010609060101010101" pitchFamily="49" charset="-122"/>
                <a:ea typeface="KaiTi" panose="02010609060101010101" pitchFamily="49" charset="-122"/>
              </a:rPr>
              <a:t>しょどう</a:t>
            </a:r>
            <a:endParaRPr lang="en-GB" altLang="zh-TW" sz="6600" dirty="0"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1000" dirty="0">
              <a:solidFill>
                <a:schemeClr val="accent3">
                  <a:lumMod val="50000"/>
                </a:schemeClr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altLang="zh-TW" sz="3200" dirty="0">
              <a:latin typeface="+mj-lt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sz="3200" dirty="0">
              <a:ea typeface="KaiTi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432132" y="8564565"/>
            <a:ext cx="46002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latin typeface="Museo Sans Rounded 300" panose="02000000000000000000" pitchFamily="50" charset="0"/>
              </a:rPr>
              <a:t>Practise writing the ancient and modern character for rabbit.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454683" y="6874384"/>
            <a:ext cx="4467650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This character is an ancient way of writing rabbit. The modern character for rabbit is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3200" dirty="0">
                <a:latin typeface="Museo Sans Rounded 300" panose="02000000000000000000" pitchFamily="50" charset="0"/>
              </a:rPr>
              <a:t>            </a:t>
            </a:r>
            <a:r>
              <a:rPr lang="zh-TW" altLang="en-US" sz="9600" dirty="0">
                <a:latin typeface="Museo Sans Rounded 300" panose="02000000000000000000" pitchFamily="50" charset="0"/>
                <a:ea typeface="KaiTi" panose="02010609060101010101" pitchFamily="49" charset="-122"/>
              </a:rPr>
              <a:t>兎</a:t>
            </a:r>
            <a:endParaRPr lang="en-GB" altLang="zh-TW" sz="9600" dirty="0"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3200" dirty="0">
                <a:solidFill>
                  <a:prstClr val="black"/>
                </a:solidFill>
                <a:latin typeface="Museo Sans Rounded 300" panose="02000000000000000000" pitchFamily="50" charset="0"/>
                <a:ea typeface="KaiTi" panose="02010609060101010101" pitchFamily="49" charset="-122"/>
              </a:rPr>
              <a:t>              </a:t>
            </a:r>
            <a:r>
              <a:rPr lang="en-US" altLang="en-US" sz="3200" dirty="0" err="1">
                <a:solidFill>
                  <a:prstClr val="black"/>
                </a:solidFill>
                <a:latin typeface="Museo Sans Rounded 300" panose="02000000000000000000" pitchFamily="50" charset="0"/>
                <a:ea typeface="KaiTi" panose="02010609060101010101" pitchFamily="49" charset="-122"/>
              </a:rPr>
              <a:t>usagi</a:t>
            </a:r>
            <a:endParaRPr lang="en-US" altLang="en-US" sz="3200" dirty="0">
              <a:solidFill>
                <a:prstClr val="black"/>
              </a:solidFill>
              <a:latin typeface="Museo Sans Rounded 300" panose="02000000000000000000" pitchFamily="50" charset="0"/>
              <a:ea typeface="KaiTi" panose="02010609060101010101" pitchFamily="49" charset="-122"/>
            </a:endParaRP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6600" dirty="0">
                <a:latin typeface="Museo Sans Rounded 300" panose="02000000000000000000" pitchFamily="50" charset="0"/>
              </a:rPr>
              <a:t>   うさぎ</a:t>
            </a:r>
          </a:p>
          <a:p>
            <a:pPr defTabSz="914323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3200" dirty="0">
              <a:latin typeface="Museo Sans Rounded 300" panose="02000000000000000000" pitchFamily="50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13957" y="6327962"/>
            <a:ext cx="5787393" cy="5768532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6582902" y="6136203"/>
            <a:ext cx="5449503" cy="6152050"/>
          </a:xfrm>
          <a:prstGeom prst="rect">
            <a:avLst/>
          </a:prstGeom>
          <a:noFill/>
          <a:ln w="57150">
            <a:solidFill>
              <a:srgbClr val="E7D8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7904040" y="6628057"/>
            <a:ext cx="2807221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>
                <a:latin typeface="Museo Sans Rounded 300" panose="02000000000000000000" pitchFamily="50" charset="0"/>
              </a:rPr>
              <a:t>Challenge</a:t>
            </a:r>
          </a:p>
          <a:p>
            <a:endParaRPr lang="en-GB" dirty="0"/>
          </a:p>
        </p:txBody>
      </p:sp>
      <p:grpSp>
        <p:nvGrpSpPr>
          <p:cNvPr id="3" name="Group 2"/>
          <p:cNvGrpSpPr/>
          <p:nvPr/>
        </p:nvGrpSpPr>
        <p:grpSpPr>
          <a:xfrm>
            <a:off x="1611136" y="1107944"/>
            <a:ext cx="4159609" cy="5220018"/>
            <a:chOff x="1611136" y="1107944"/>
            <a:chExt cx="4159609" cy="5220018"/>
          </a:xfrm>
        </p:grpSpPr>
        <p:pic>
          <p:nvPicPr>
            <p:cNvPr id="2" name="Picture 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1136" y="1107944"/>
              <a:ext cx="4159609" cy="5220018"/>
            </a:xfrm>
            <a:prstGeom prst="rect">
              <a:avLst/>
            </a:prstGeom>
          </p:spPr>
        </p:pic>
        <p:grpSp>
          <p:nvGrpSpPr>
            <p:cNvPr id="10" name="Group 9"/>
            <p:cNvGrpSpPr/>
            <p:nvPr/>
          </p:nvGrpSpPr>
          <p:grpSpPr>
            <a:xfrm>
              <a:off x="4193014" y="5458225"/>
              <a:ext cx="778354" cy="232012"/>
              <a:chOff x="4220310" y="1842448"/>
              <a:chExt cx="778354" cy="232012"/>
            </a:xfrm>
          </p:grpSpPr>
          <p:cxnSp>
            <p:nvCxnSpPr>
              <p:cNvPr id="12" name="Straight Connector 11"/>
              <p:cNvCxnSpPr>
                <a:cxnSpLocks/>
              </p:cNvCxnSpPr>
              <p:nvPr/>
            </p:nvCxnSpPr>
            <p:spPr>
              <a:xfrm>
                <a:off x="4220310" y="1842448"/>
                <a:ext cx="778354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>
                <a:cxnSpLocks/>
              </p:cNvCxnSpPr>
              <p:nvPr/>
            </p:nvCxnSpPr>
            <p:spPr>
              <a:xfrm>
                <a:off x="4220310" y="2069573"/>
                <a:ext cx="778354" cy="4887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7" name="07 shod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9529068" y="2554381"/>
            <a:ext cx="406400" cy="406400"/>
          </a:xfrm>
          <a:prstGeom prst="rect">
            <a:avLst/>
          </a:prstGeom>
        </p:spPr>
      </p:pic>
      <p:pic>
        <p:nvPicPr>
          <p:cNvPr id="4" name="40 usagi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193014" y="1034729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3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4793</TotalTime>
  <Words>1484</Words>
  <Application>Microsoft Office PowerPoint</Application>
  <PresentationFormat>Custom</PresentationFormat>
  <Paragraphs>372</Paragraphs>
  <Slides>33</Slides>
  <Notes>0</Notes>
  <HiddenSlides>0</HiddenSlides>
  <MMClips>38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2" baseType="lpstr">
      <vt:lpstr>KaiTi</vt:lpstr>
      <vt:lpstr>新細明體</vt:lpstr>
      <vt:lpstr>游ゴシック</vt:lpstr>
      <vt:lpstr>Yu Mincho</vt:lpstr>
      <vt:lpstr>Arial</vt:lpstr>
      <vt:lpstr>Calibri</vt:lpstr>
      <vt:lpstr>Calibri Light</vt:lpstr>
      <vt:lpstr>Museo Sans Rounded 300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Sandie Robb</dc:creator>
  <cp:lastModifiedBy>Sandie Robb</cp:lastModifiedBy>
  <cp:revision>245</cp:revision>
  <dcterms:created xsi:type="dcterms:W3CDTF">2016-10-02T17:02:45Z</dcterms:created>
  <dcterms:modified xsi:type="dcterms:W3CDTF">2017-04-16T12:00:12Z</dcterms:modified>
  <cp:contentStatus/>
</cp:coreProperties>
</file>